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307" r:id="rId5"/>
    <p:sldId id="306" r:id="rId6"/>
    <p:sldId id="259" r:id="rId7"/>
    <p:sldId id="309" r:id="rId8"/>
    <p:sldId id="310" r:id="rId9"/>
    <p:sldId id="308" r:id="rId10"/>
    <p:sldId id="260" r:id="rId11"/>
    <p:sldId id="320" r:id="rId12"/>
    <p:sldId id="324" r:id="rId13"/>
    <p:sldId id="318" r:id="rId14"/>
    <p:sldId id="319" r:id="rId15"/>
    <p:sldId id="323" r:id="rId16"/>
    <p:sldId id="325" r:id="rId17"/>
    <p:sldId id="327" r:id="rId18"/>
    <p:sldId id="328" r:id="rId19"/>
    <p:sldId id="311" r:id="rId20"/>
    <p:sldId id="332" r:id="rId21"/>
    <p:sldId id="329" r:id="rId22"/>
    <p:sldId id="330" r:id="rId23"/>
    <p:sldId id="331" r:id="rId24"/>
    <p:sldId id="312" r:id="rId25"/>
    <p:sldId id="317" r:id="rId26"/>
    <p:sldId id="314" r:id="rId27"/>
    <p:sldId id="315" r:id="rId28"/>
    <p:sldId id="302" r:id="rId29"/>
    <p:sldId id="313" r:id="rId30"/>
  </p:sldIdLst>
  <p:sldSz cx="9144000" cy="5143500" type="screen16x9"/>
  <p:notesSz cx="6858000" cy="9144000"/>
  <p:embeddedFontLst>
    <p:embeddedFont>
      <p:font typeface="Poppins" panose="020B0604020202020204" charset="0"/>
      <p:regular r:id="rId32"/>
      <p:bold r:id="rId33"/>
      <p:italic r:id="rId34"/>
      <p:boldItalic r:id="rId35"/>
    </p:embeddedFont>
    <p:embeddedFont>
      <p:font typeface="Franklin Gothic Book" panose="020B0503020102020204" pitchFamily="34" charset="0"/>
      <p:regular r:id="rId36"/>
      <p:italic r:id="rId37"/>
    </p:embeddedFont>
    <p:embeddedFont>
      <p:font typeface="Poppins Light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5AA2156-C7E0-4F12-A223-482F6FDCC269}">
  <a:tblStyle styleId="{45AA2156-C7E0-4F12-A223-482F6FDCC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47" autoAdjust="0"/>
    <p:restoredTop sz="94660"/>
  </p:normalViewPr>
  <p:slideViewPr>
    <p:cSldViewPr snapToGrid="0" showGuides="1">
      <p:cViewPr varScale="1">
        <p:scale>
          <a:sx n="141" d="100"/>
          <a:sy n="141" d="100"/>
        </p:scale>
        <p:origin x="138" y="2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8600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44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433ddba19a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433ddba19a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1808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3755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4440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78233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04228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2094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315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5703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3918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2266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402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33ddba19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33ddba19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6583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14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33ddba19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33ddba19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43908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94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3bce4b79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3bce4b794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0728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966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088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26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953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s.umd.edu/users/ben/goldenrule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2/11/complete-guide-custom-post-type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x.wordpress.org/Post_Types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pbeginner.com/beginners-guide/when-do-you-need-a-custom-post-type-or-taxonomy-in-wordpress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pbeginner.com/wp-tutorials/wordpress-custom-fields-101-tips-tricks-and-hacks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mpactbnd.com/blog/problems-with-wordpress" TargetMode="External"/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opify.com.au/partners/blog/using-animation-to-improve-mobile-app-user-experience" TargetMode="External"/><Relationship Id="rId3" Type="http://schemas.openxmlformats.org/officeDocument/2006/relationships/hyperlink" Target="https://www.stonetemple.com/mobile-vs-desktop-usage-study/" TargetMode="External"/><Relationship Id="rId7" Type="http://schemas.openxmlformats.org/officeDocument/2006/relationships/hyperlink" Target="https://en.wikipedia.org/wiki/Usage_share_of_web_browsers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medium.com/@sarahelson81/how-to-make-a-cross-browser-compatible-website-40796eaeda05" TargetMode="External"/><Relationship Id="rId5" Type="http://schemas.openxmlformats.org/officeDocument/2006/relationships/hyperlink" Target="https://readwrite.com/2011/05/05/5-pros-and-cons-to-the-mobile-desktop/" TargetMode="External"/><Relationship Id="rId4" Type="http://schemas.openxmlformats.org/officeDocument/2006/relationships/hyperlink" Target="https://www.stonetemple.com/mobile-vs-desktop-usage-mobile-grows-but-desktop-still-a-big-player-in-2017/" TargetMode="External"/><Relationship Id="rId9" Type="http://schemas.openxmlformats.org/officeDocument/2006/relationships/hyperlink" Target="https://www.impactbnd.com/blog/problems-with-wordpress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md.edu/users/ben/goldenrules.html" TargetMode="External"/><Relationship Id="rId7" Type="http://schemas.openxmlformats.org/officeDocument/2006/relationships/hyperlink" Target="https://www.wpbeginner.com/wp-tutorials/wordpress-custom-fields-101-tips-tricks-and-hack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wpbeginner.com/beginners-guide/when-do-you-need-a-custom-post-type-or-taxonomy-in-wordpress/" TargetMode="External"/><Relationship Id="rId5" Type="http://schemas.openxmlformats.org/officeDocument/2006/relationships/hyperlink" Target="https://codex.wordpress.org/Post_Types" TargetMode="External"/><Relationship Id="rId4" Type="http://schemas.openxmlformats.org/officeDocument/2006/relationships/hyperlink" Target="https://www.smashingmagazine.com/2012/11/complete-guide-custom-post-type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readwrite.com/2011/05/05/5-pros-and-cons-to-the-mobile-desktop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onetemple.com/mobile-vs-desktop-usage-study/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stonetemple.com/mobile-vs-desktop-usage-mobile-grows-but-desktop-still-a-big-player-in-2017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Usage_share_of_web_browsers" TargetMode="External"/><Relationship Id="rId5" Type="http://schemas.openxmlformats.org/officeDocument/2006/relationships/image" Target="../media/image10.png"/><Relationship Id="rId4" Type="http://schemas.openxmlformats.org/officeDocument/2006/relationships/hyperlink" Target="https://medium.com/@sarahelson81/how-to-make-a-cross-browser-compatible-website-40796eaeda05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shopify.com.au/partners/blog/using-animation-to-improve-mobile-app-user-experienc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dwrite.com/2011/05/05/5-pros-and-cons-to-the-mobile-desktop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5031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Assignment Progress</a:t>
            </a:r>
            <a:br>
              <a:rPr lang="en-US" sz="4400" dirty="0">
                <a:latin typeface="+mn-lt"/>
              </a:rPr>
            </a:br>
            <a:r>
              <a:rPr lang="en-US" sz="2800" dirty="0">
                <a:latin typeface="+mn-lt"/>
              </a:rPr>
              <a:t>- Kelvin and Matt</a:t>
            </a:r>
            <a:endParaRPr sz="4400" dirty="0">
              <a:latin typeface="+mn-lt"/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Design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Re-development</a:t>
            </a:r>
            <a:endParaRPr dirty="0">
              <a:latin typeface="+mn-lt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What have we researched?</a:t>
            </a:r>
            <a:endParaRPr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+mn-lt"/>
                <a:ea typeface="Poppins"/>
                <a:cs typeface="Poppins"/>
                <a:sym typeface="Poppins"/>
              </a:rPr>
              <a:t>2</a:t>
            </a:r>
            <a:endParaRPr sz="600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11</a:t>
            </a:fld>
            <a:endParaRPr dirty="0">
              <a:latin typeface="Franklin Gothic Book" panose="020B05030201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3F55B-7B0B-49F7-A211-DE9367E6A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263446"/>
            <a:ext cx="7749540" cy="3881834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381050" y="0"/>
            <a:ext cx="8397190" cy="514350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24121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38258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Branding Elements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199" y="2044600"/>
            <a:ext cx="423272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We will be retaining most of the same branding design, the main changes with the design will be usability and scaling aspects</a:t>
            </a:r>
          </a:p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Mainly greyscale colour scheme with highlights in bright colours, aesthetically pleasing to users</a:t>
            </a:r>
          </a:p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Grey paint texture for the navigation bar, authentic feeling</a:t>
            </a:r>
          </a:p>
          <a:p>
            <a:pPr marL="171450" indent="-171450"/>
            <a:r>
              <a:rPr lang="en-AU" dirty="0">
                <a:latin typeface="Franklin Gothic Book" panose="020B0503020102020204" pitchFamily="34" charset="0"/>
              </a:rPr>
              <a:t>Fonts: ‘</a:t>
            </a:r>
            <a:r>
              <a:rPr lang="en-AU" dirty="0" err="1">
                <a:latin typeface="Franklin Gothic Book" panose="020B0503020102020204" pitchFamily="34" charset="0"/>
              </a:rPr>
              <a:t>Hansief</a:t>
            </a:r>
            <a:r>
              <a:rPr lang="en-AU" dirty="0">
                <a:latin typeface="Franklin Gothic Book" panose="020B0503020102020204" pitchFamily="34" charset="0"/>
              </a:rPr>
              <a:t>’ for headings, ‘Roboto’ for body</a:t>
            </a:r>
          </a:p>
          <a:p>
            <a:pPr marL="171450" indent="-171450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12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2F097123-7D67-4801-B606-39BF93DB5911}"/>
              </a:ext>
            </a:extLst>
          </p:cNvPr>
          <p:cNvSpPr/>
          <p:nvPr/>
        </p:nvSpPr>
        <p:spPr>
          <a:xfrm>
            <a:off x="6248263" y="3545837"/>
            <a:ext cx="748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dirty="0">
                <a:solidFill>
                  <a:schemeClr val="bg1"/>
                </a:solidFill>
                <a:latin typeface="Franklin Gothic Book" panose="020B0503020102020204" pitchFamily="34" charset="0"/>
                <a:ea typeface="Poppins Light"/>
                <a:cs typeface="Poppins Light"/>
                <a:sym typeface="Poppins Light"/>
              </a:rPr>
              <a:t>🎨</a:t>
            </a:r>
            <a:endParaRPr lang="en-AU" sz="3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51E7F-F4FA-4070-9949-89DBF44B9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804" y="2026440"/>
            <a:ext cx="2582025" cy="122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4517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7C8D7-FDBD-4B5E-BA42-7D792FFED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976" y="1320801"/>
            <a:ext cx="2342103" cy="284221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38258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Shneiderman’s 8 Golden Rules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Strive for consistency.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Seek universal usability.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Offer informative feedback.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Design dialogs to yield closure.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Prevent errors.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Permit easy reversal of actions.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Keep users in control.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Franklin Gothic Book" panose="020B0503020102020204" pitchFamily="34" charset="0"/>
              </a:rPr>
              <a:t>Reduce short-term memory load.</a:t>
            </a: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13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48F77B-D6CB-4C3A-9A01-1EB396F50A4C}"/>
              </a:ext>
            </a:extLst>
          </p:cNvPr>
          <p:cNvGrpSpPr/>
          <p:nvPr/>
        </p:nvGrpSpPr>
        <p:grpSpPr>
          <a:xfrm>
            <a:off x="5853100" y="3068600"/>
            <a:ext cx="1539600" cy="1539600"/>
            <a:chOff x="5853100" y="3068600"/>
            <a:chExt cx="1539600" cy="1539600"/>
          </a:xfrm>
        </p:grpSpPr>
        <p:grpSp>
          <p:nvGrpSpPr>
            <p:cNvPr id="538" name="Google Shape;538;p47"/>
            <p:cNvGrpSpPr/>
            <p:nvPr/>
          </p:nvGrpSpPr>
          <p:grpSpPr>
            <a:xfrm>
              <a:off x="5853100" y="3068600"/>
              <a:ext cx="1539600" cy="1539600"/>
              <a:chOff x="6680825" y="2549350"/>
              <a:chExt cx="1539600" cy="1539600"/>
            </a:xfrm>
          </p:grpSpPr>
          <p:sp>
            <p:nvSpPr>
              <p:cNvPr id="539" name="Google Shape;539;p47"/>
              <p:cNvSpPr/>
              <p:nvPr/>
            </p:nvSpPr>
            <p:spPr>
              <a:xfrm>
                <a:off x="6825669" y="2694194"/>
                <a:ext cx="1249800" cy="1249800"/>
              </a:xfrm>
              <a:prstGeom prst="ellipse">
                <a:avLst/>
              </a:prstGeom>
              <a:solidFill>
                <a:srgbClr val="000000">
                  <a:alpha val="188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540" name="Google Shape;540;p47"/>
              <p:cNvSpPr/>
              <p:nvPr/>
            </p:nvSpPr>
            <p:spPr>
              <a:xfrm>
                <a:off x="6894850" y="2763375"/>
                <a:ext cx="1111200" cy="11112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541" name="Google Shape;541;p47"/>
              <p:cNvSpPr/>
              <p:nvPr/>
            </p:nvSpPr>
            <p:spPr>
              <a:xfrm>
                <a:off x="6680825" y="2549350"/>
                <a:ext cx="1539600" cy="1539600"/>
              </a:xfrm>
              <a:prstGeom prst="donut">
                <a:avLst>
                  <a:gd name="adj" fmla="val 675"/>
                </a:avLst>
              </a:prstGeom>
              <a:solidFill>
                <a:srgbClr val="000000">
                  <a:alpha val="653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Book" panose="020B0503020102020204" pitchFamily="34" charset="0"/>
                </a:endParaRPr>
              </a:p>
            </p:txBody>
          </p:sp>
        </p:grpSp>
        <p:grpSp>
          <p:nvGrpSpPr>
            <p:cNvPr id="13" name="Google Shape;754;p62">
              <a:extLst>
                <a:ext uri="{FF2B5EF4-FFF2-40B4-BE49-F238E27FC236}">
                  <a16:creationId xmlns:a16="http://schemas.microsoft.com/office/drawing/2014/main" id="{501DC1AF-0F11-4207-8598-D58047A36B15}"/>
                </a:ext>
              </a:extLst>
            </p:cNvPr>
            <p:cNvGrpSpPr/>
            <p:nvPr/>
          </p:nvGrpSpPr>
          <p:grpSpPr>
            <a:xfrm>
              <a:off x="6361324" y="3533504"/>
              <a:ext cx="522802" cy="609442"/>
              <a:chOff x="4630125" y="278900"/>
              <a:chExt cx="400675" cy="456675"/>
            </a:xfrm>
          </p:grpSpPr>
          <p:sp>
            <p:nvSpPr>
              <p:cNvPr id="14" name="Google Shape;755;p62">
                <a:extLst>
                  <a:ext uri="{FF2B5EF4-FFF2-40B4-BE49-F238E27FC236}">
                    <a16:creationId xmlns:a16="http://schemas.microsoft.com/office/drawing/2014/main" id="{546D7BCA-3DB6-49C9-AA1F-3A5DB8F606E1}"/>
                  </a:ext>
                </a:extLst>
              </p:cNvPr>
              <p:cNvSpPr/>
              <p:nvPr/>
            </p:nvSpPr>
            <p:spPr>
              <a:xfrm>
                <a:off x="4659350" y="328825"/>
                <a:ext cx="3714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14858" h="3874" fill="none" extrusionOk="0">
                    <a:moveTo>
                      <a:pt x="12763" y="1"/>
                    </a:moveTo>
                    <a:lnTo>
                      <a:pt x="926" y="1"/>
                    </a:lnTo>
                    <a:lnTo>
                      <a:pt x="926" y="1"/>
                    </a:lnTo>
                    <a:lnTo>
                      <a:pt x="731" y="25"/>
                    </a:lnTo>
                    <a:lnTo>
                      <a:pt x="561" y="74"/>
                    </a:lnTo>
                    <a:lnTo>
                      <a:pt x="390" y="171"/>
                    </a:lnTo>
                    <a:lnTo>
                      <a:pt x="269" y="269"/>
                    </a:lnTo>
                    <a:lnTo>
                      <a:pt x="147" y="415"/>
                    </a:lnTo>
                    <a:lnTo>
                      <a:pt x="74" y="561"/>
                    </a:lnTo>
                    <a:lnTo>
                      <a:pt x="1" y="732"/>
                    </a:lnTo>
                    <a:lnTo>
                      <a:pt x="1" y="926"/>
                    </a:lnTo>
                    <a:lnTo>
                      <a:pt x="1" y="2948"/>
                    </a:lnTo>
                    <a:lnTo>
                      <a:pt x="1" y="2948"/>
                    </a:lnTo>
                    <a:lnTo>
                      <a:pt x="1" y="3143"/>
                    </a:lnTo>
                    <a:lnTo>
                      <a:pt x="74" y="3313"/>
                    </a:lnTo>
                    <a:lnTo>
                      <a:pt x="147" y="3459"/>
                    </a:lnTo>
                    <a:lnTo>
                      <a:pt x="269" y="3605"/>
                    </a:lnTo>
                    <a:lnTo>
                      <a:pt x="390" y="3727"/>
                    </a:lnTo>
                    <a:lnTo>
                      <a:pt x="561" y="3800"/>
                    </a:lnTo>
                    <a:lnTo>
                      <a:pt x="731" y="3849"/>
                    </a:lnTo>
                    <a:lnTo>
                      <a:pt x="926" y="3873"/>
                    </a:lnTo>
                    <a:lnTo>
                      <a:pt x="12763" y="3873"/>
                    </a:lnTo>
                    <a:lnTo>
                      <a:pt x="14857" y="1949"/>
                    </a:lnTo>
                    <a:lnTo>
                      <a:pt x="12763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5" name="Google Shape;756;p62">
                <a:extLst>
                  <a:ext uri="{FF2B5EF4-FFF2-40B4-BE49-F238E27FC236}">
                    <a16:creationId xmlns:a16="http://schemas.microsoft.com/office/drawing/2014/main" id="{0323832E-1CAE-4F3F-8747-CE4F6B80222D}"/>
                  </a:ext>
                </a:extLst>
              </p:cNvPr>
              <p:cNvSpPr/>
              <p:nvPr/>
            </p:nvSpPr>
            <p:spPr>
              <a:xfrm>
                <a:off x="4630125" y="452425"/>
                <a:ext cx="371450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14858" h="3874" fill="none" extrusionOk="0">
                    <a:moveTo>
                      <a:pt x="2095" y="1"/>
                    </a:moveTo>
                    <a:lnTo>
                      <a:pt x="13932" y="1"/>
                    </a:lnTo>
                    <a:lnTo>
                      <a:pt x="13932" y="1"/>
                    </a:lnTo>
                    <a:lnTo>
                      <a:pt x="14126" y="25"/>
                    </a:lnTo>
                    <a:lnTo>
                      <a:pt x="14297" y="74"/>
                    </a:lnTo>
                    <a:lnTo>
                      <a:pt x="14467" y="147"/>
                    </a:lnTo>
                    <a:lnTo>
                      <a:pt x="14589" y="269"/>
                    </a:lnTo>
                    <a:lnTo>
                      <a:pt x="14711" y="415"/>
                    </a:lnTo>
                    <a:lnTo>
                      <a:pt x="14784" y="561"/>
                    </a:lnTo>
                    <a:lnTo>
                      <a:pt x="14857" y="732"/>
                    </a:lnTo>
                    <a:lnTo>
                      <a:pt x="14857" y="926"/>
                    </a:lnTo>
                    <a:lnTo>
                      <a:pt x="14857" y="2948"/>
                    </a:lnTo>
                    <a:lnTo>
                      <a:pt x="14857" y="2948"/>
                    </a:lnTo>
                    <a:lnTo>
                      <a:pt x="14857" y="3143"/>
                    </a:lnTo>
                    <a:lnTo>
                      <a:pt x="14784" y="3313"/>
                    </a:lnTo>
                    <a:lnTo>
                      <a:pt x="14711" y="3459"/>
                    </a:lnTo>
                    <a:lnTo>
                      <a:pt x="14589" y="3605"/>
                    </a:lnTo>
                    <a:lnTo>
                      <a:pt x="14467" y="3703"/>
                    </a:lnTo>
                    <a:lnTo>
                      <a:pt x="14297" y="3800"/>
                    </a:lnTo>
                    <a:lnTo>
                      <a:pt x="14126" y="3849"/>
                    </a:lnTo>
                    <a:lnTo>
                      <a:pt x="13932" y="3873"/>
                    </a:lnTo>
                    <a:lnTo>
                      <a:pt x="2095" y="3873"/>
                    </a:lnTo>
                    <a:lnTo>
                      <a:pt x="1" y="1925"/>
                    </a:lnTo>
                    <a:lnTo>
                      <a:pt x="2095" y="1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6" name="Google Shape;757;p62">
                <a:extLst>
                  <a:ext uri="{FF2B5EF4-FFF2-40B4-BE49-F238E27FC236}">
                    <a16:creationId xmlns:a16="http://schemas.microsoft.com/office/drawing/2014/main" id="{7B13EE7D-18B3-4461-8578-E37A9D2C7C88}"/>
                  </a:ext>
                </a:extLst>
              </p:cNvPr>
              <p:cNvSpPr/>
              <p:nvPr/>
            </p:nvSpPr>
            <p:spPr>
              <a:xfrm>
                <a:off x="4808525" y="278900"/>
                <a:ext cx="438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1998" fill="none" extrusionOk="0">
                    <a:moveTo>
                      <a:pt x="1754" y="1998"/>
                    </a:moveTo>
                    <a:lnTo>
                      <a:pt x="1754" y="585"/>
                    </a:lnTo>
                    <a:lnTo>
                      <a:pt x="1754" y="585"/>
                    </a:lnTo>
                    <a:lnTo>
                      <a:pt x="1754" y="464"/>
                    </a:lnTo>
                    <a:lnTo>
                      <a:pt x="1730" y="366"/>
                    </a:lnTo>
                    <a:lnTo>
                      <a:pt x="1657" y="269"/>
                    </a:lnTo>
                    <a:lnTo>
                      <a:pt x="1584" y="171"/>
                    </a:lnTo>
                    <a:lnTo>
                      <a:pt x="1511" y="98"/>
                    </a:lnTo>
                    <a:lnTo>
                      <a:pt x="1413" y="49"/>
                    </a:lnTo>
                    <a:lnTo>
                      <a:pt x="1291" y="25"/>
                    </a:lnTo>
                    <a:lnTo>
                      <a:pt x="1194" y="1"/>
                    </a:lnTo>
                    <a:lnTo>
                      <a:pt x="561" y="1"/>
                    </a:lnTo>
                    <a:lnTo>
                      <a:pt x="561" y="1"/>
                    </a:lnTo>
                    <a:lnTo>
                      <a:pt x="463" y="25"/>
                    </a:lnTo>
                    <a:lnTo>
                      <a:pt x="342" y="49"/>
                    </a:lnTo>
                    <a:lnTo>
                      <a:pt x="244" y="98"/>
                    </a:lnTo>
                    <a:lnTo>
                      <a:pt x="171" y="171"/>
                    </a:lnTo>
                    <a:lnTo>
                      <a:pt x="98" y="269"/>
                    </a:lnTo>
                    <a:lnTo>
                      <a:pt x="25" y="366"/>
                    </a:lnTo>
                    <a:lnTo>
                      <a:pt x="1" y="464"/>
                    </a:lnTo>
                    <a:lnTo>
                      <a:pt x="1" y="585"/>
                    </a:lnTo>
                    <a:lnTo>
                      <a:pt x="1" y="1998"/>
                    </a:lnTo>
                    <a:lnTo>
                      <a:pt x="1754" y="1998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  <p:sp>
            <p:nvSpPr>
              <p:cNvPr id="17" name="Google Shape;758;p62">
                <a:extLst>
                  <a:ext uri="{FF2B5EF4-FFF2-40B4-BE49-F238E27FC236}">
                    <a16:creationId xmlns:a16="http://schemas.microsoft.com/office/drawing/2014/main" id="{B0BA07D4-DDC1-4739-B8DC-2F3611764337}"/>
                  </a:ext>
                </a:extLst>
              </p:cNvPr>
              <p:cNvSpPr/>
              <p:nvPr/>
            </p:nvSpPr>
            <p:spPr>
              <a:xfrm>
                <a:off x="4808525" y="549250"/>
                <a:ext cx="43875" cy="186325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7453" fill="none" extrusionOk="0">
                    <a:moveTo>
                      <a:pt x="1" y="0"/>
                    </a:moveTo>
                    <a:lnTo>
                      <a:pt x="1" y="7453"/>
                    </a:lnTo>
                    <a:lnTo>
                      <a:pt x="1754" y="7453"/>
                    </a:lnTo>
                    <a:lnTo>
                      <a:pt x="1754" y="0"/>
                    </a:lnTo>
                    <a:lnTo>
                      <a:pt x="1" y="0"/>
                    </a:lnTo>
                    <a:close/>
                  </a:path>
                </a:pathLst>
              </a:custGeom>
              <a:noFill/>
              <a:ln w="12175" cap="rnd" cmpd="sng">
                <a:solidFill>
                  <a:schemeClr val="bg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Franklin Gothic Book" panose="020B0503020102020204" pitchFamily="34" charset="0"/>
                </a:endParaRPr>
              </a:p>
            </p:txBody>
          </p:sp>
        </p:grp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u="sng" dirty="0">
                <a:latin typeface="Franklin Gothic Book" panose="020B0503020102020204" pitchFamily="34" charset="0"/>
                <a:hlinkClick r:id="rId4"/>
              </a:rPr>
              <a:t>https://www.cs.umd.edu/users/ben/goldenrules.html</a:t>
            </a:r>
            <a:r>
              <a:rPr lang="en-AU" dirty="0">
                <a:latin typeface="Franklin Gothic Book" panose="020B0503020102020204" pitchFamily="34" charset="0"/>
              </a:rPr>
              <a:t> </a:t>
            </a:r>
            <a:r>
              <a:rPr lang="en-US" dirty="0">
                <a:latin typeface="Franklin Gothic Book" panose="020B0503020102020204" pitchFamily="34" charset="0"/>
              </a:rPr>
              <a:t>[8] References.</a:t>
            </a:r>
          </a:p>
        </p:txBody>
      </p:sp>
    </p:spTree>
    <p:extLst>
      <p:ext uri="{BB962C8B-B14F-4D97-AF65-F5344CB8AC3E}">
        <p14:creationId xmlns:p14="http://schemas.microsoft.com/office/powerpoint/2010/main" val="9591801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14</a:t>
            </a:fld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7" name="Google Shape;535;p47">
            <a:extLst>
              <a:ext uri="{FF2B5EF4-FFF2-40B4-BE49-F238E27FC236}">
                <a16:creationId xmlns:a16="http://schemas.microsoft.com/office/drawing/2014/main" id="{B6A97296-421B-4E81-8D08-F75374E79545}"/>
              </a:ext>
            </a:extLst>
          </p:cNvPr>
          <p:cNvSpPr txBox="1">
            <a:spLocks/>
          </p:cNvSpPr>
          <p:nvPr/>
        </p:nvSpPr>
        <p:spPr>
          <a:xfrm>
            <a:off x="403325" y="15642"/>
            <a:ext cx="748864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AU" sz="2400" b="1" dirty="0">
                <a:latin typeface="Franklin Gothic Book" panose="020B0503020102020204" pitchFamily="34" charset="0"/>
              </a:rPr>
              <a:t>1. Strive for consistency, 2. Seek universal usability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90D16-D928-47C6-9E81-76F855B66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97" y="1066454"/>
            <a:ext cx="6073141" cy="32280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9C07D0-0085-4ADF-8CD9-6871ECE62B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05" r="8547" b="91618"/>
          <a:stretch/>
        </p:blipFill>
        <p:spPr>
          <a:xfrm>
            <a:off x="380996" y="1066454"/>
            <a:ext cx="6091021" cy="333282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119154" y="849038"/>
            <a:ext cx="6593478" cy="4278820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4754B-CF77-43BA-A78E-8D68ADD1A3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860" t="61393" r="27563" b="24071"/>
          <a:stretch/>
        </p:blipFill>
        <p:spPr>
          <a:xfrm>
            <a:off x="1139481" y="2926081"/>
            <a:ext cx="4543866" cy="738554"/>
          </a:xfrm>
          <a:prstGeom prst="ellipse">
            <a:avLst/>
          </a:prstGeom>
          <a:ln w="12700" cap="rnd">
            <a:solidFill>
              <a:srgbClr val="333333"/>
            </a:solidFill>
          </a:ln>
          <a:effectLst/>
        </p:spPr>
      </p:pic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6AF55D-88D2-4936-AC3E-1FF11C1E0370}"/>
              </a:ext>
            </a:extLst>
          </p:cNvPr>
          <p:cNvSpPr txBox="1">
            <a:spLocks/>
          </p:cNvSpPr>
          <p:nvPr/>
        </p:nvSpPr>
        <p:spPr>
          <a:xfrm>
            <a:off x="6910545" y="2004646"/>
            <a:ext cx="2187947" cy="229300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100" dirty="0">
                <a:latin typeface="Franklin Gothic Book" panose="020B0503020102020204" pitchFamily="34" charset="0"/>
              </a:rPr>
              <a:t>Consistent page elements: grid structure and spacing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r>
              <a:rPr lang="en-AU" sz="1100" dirty="0">
                <a:latin typeface="Franklin Gothic Book" panose="020B0503020102020204" pitchFamily="34" charset="0"/>
              </a:rPr>
              <a:t>Consistent typeface and colour scheme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r>
              <a:rPr lang="en-AU" sz="1100" dirty="0">
                <a:latin typeface="Franklin Gothic Book" panose="020B0503020102020204" pitchFamily="34" charset="0"/>
              </a:rPr>
              <a:t>Universal usability: increasing the size of navigation and sub-headings from the original design</a:t>
            </a:r>
          </a:p>
        </p:txBody>
      </p:sp>
    </p:spTree>
    <p:extLst>
      <p:ext uri="{BB962C8B-B14F-4D97-AF65-F5344CB8AC3E}">
        <p14:creationId xmlns:p14="http://schemas.microsoft.com/office/powerpoint/2010/main" val="1191912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15</a:t>
            </a:fld>
            <a:endParaRPr>
              <a:latin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3EF7FA-D419-4D1A-A18C-E481C726C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294098" cy="683100"/>
          </a:xfrm>
        </p:spPr>
        <p:txBody>
          <a:bodyPr/>
          <a:lstStyle/>
          <a:p>
            <a:r>
              <a:rPr lang="en-AU" sz="2800" dirty="0">
                <a:latin typeface="+mn-lt"/>
              </a:rPr>
              <a:t>6. Permit easy reversal of actions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D9DE37-03A4-46FD-A82F-53BB761DD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4620758" cy="2618400"/>
          </a:xfrm>
        </p:spPr>
        <p:txBody>
          <a:bodyPr/>
          <a:lstStyle/>
          <a:p>
            <a:pPr marL="139700" indent="0">
              <a:buNone/>
            </a:pPr>
            <a:r>
              <a:rPr lang="en-AU" dirty="0">
                <a:latin typeface="+mn-lt"/>
              </a:rPr>
              <a:t>Intended inclusion: breadcrumb trail so users can easily navigate backwards without needing to use browser buttons</a:t>
            </a:r>
          </a:p>
          <a:p>
            <a:endParaRPr lang="en-AU" dirty="0">
              <a:latin typeface="+mn-lt"/>
            </a:endParaRPr>
          </a:p>
          <a:p>
            <a:pPr marL="139700" indent="0">
              <a:buNone/>
            </a:pPr>
            <a:r>
              <a:rPr lang="en-AU" dirty="0">
                <a:latin typeface="+mn-lt"/>
              </a:rPr>
              <a:t>Events  &gt;  Art  &gt;  King (Melbourne)</a:t>
            </a:r>
          </a:p>
          <a:p>
            <a:pPr marL="139700" indent="0">
              <a:buNone/>
            </a:pPr>
            <a:endParaRPr lang="en-AU" dirty="0">
              <a:latin typeface="+mn-lt"/>
            </a:endParaRPr>
          </a:p>
          <a:p>
            <a:pPr marL="139700" indent="0">
              <a:buNone/>
            </a:pPr>
            <a:r>
              <a:rPr lang="en-AU" dirty="0">
                <a:latin typeface="+mn-lt"/>
              </a:rPr>
              <a:t>News  &gt;  Guilty: the last 24 hours …</a:t>
            </a:r>
          </a:p>
        </p:txBody>
      </p:sp>
      <p:grpSp>
        <p:nvGrpSpPr>
          <p:cNvPr id="21" name="Google Shape;1090;p62">
            <a:extLst>
              <a:ext uri="{FF2B5EF4-FFF2-40B4-BE49-F238E27FC236}">
                <a16:creationId xmlns:a16="http://schemas.microsoft.com/office/drawing/2014/main" id="{C290B12F-605E-4817-9EA1-8BA4C0608825}"/>
              </a:ext>
            </a:extLst>
          </p:cNvPr>
          <p:cNvGrpSpPr/>
          <p:nvPr/>
        </p:nvGrpSpPr>
        <p:grpSpPr>
          <a:xfrm>
            <a:off x="7546452" y="2159013"/>
            <a:ext cx="598261" cy="971049"/>
            <a:chOff x="6718575" y="2318625"/>
            <a:chExt cx="256950" cy="407375"/>
          </a:xfrm>
        </p:grpSpPr>
        <p:sp>
          <p:nvSpPr>
            <p:cNvPr id="22" name="Google Shape;1091;p62">
              <a:extLst>
                <a:ext uri="{FF2B5EF4-FFF2-40B4-BE49-F238E27FC236}">
                  <a16:creationId xmlns:a16="http://schemas.microsoft.com/office/drawing/2014/main" id="{7711FCD0-539F-47BC-9EB6-485D0A9BDF11}"/>
                </a:ext>
              </a:extLst>
            </p:cNvPr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1092;p62">
              <a:extLst>
                <a:ext uri="{FF2B5EF4-FFF2-40B4-BE49-F238E27FC236}">
                  <a16:creationId xmlns:a16="http://schemas.microsoft.com/office/drawing/2014/main" id="{92E0853C-E60E-4E32-8F36-DE7A5B901B08}"/>
                </a:ext>
              </a:extLst>
            </p:cNvPr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4" name="Google Shape;1093;p62">
              <a:extLst>
                <a:ext uri="{FF2B5EF4-FFF2-40B4-BE49-F238E27FC236}">
                  <a16:creationId xmlns:a16="http://schemas.microsoft.com/office/drawing/2014/main" id="{214E877A-7818-4950-9D72-76244BBF31D5}"/>
                </a:ext>
              </a:extLst>
            </p:cNvPr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5" name="Google Shape;1094;p62">
              <a:extLst>
                <a:ext uri="{FF2B5EF4-FFF2-40B4-BE49-F238E27FC236}">
                  <a16:creationId xmlns:a16="http://schemas.microsoft.com/office/drawing/2014/main" id="{D864B50A-42AD-44CA-8D03-F0898F1764F4}"/>
                </a:ext>
              </a:extLst>
            </p:cNvPr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" name="Google Shape;1095;p62">
              <a:extLst>
                <a:ext uri="{FF2B5EF4-FFF2-40B4-BE49-F238E27FC236}">
                  <a16:creationId xmlns:a16="http://schemas.microsoft.com/office/drawing/2014/main" id="{75E91B2E-FDA3-4B22-B78B-DE607171691B}"/>
                </a:ext>
              </a:extLst>
            </p:cNvPr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" name="Google Shape;1096;p62">
              <a:extLst>
                <a:ext uri="{FF2B5EF4-FFF2-40B4-BE49-F238E27FC236}">
                  <a16:creationId xmlns:a16="http://schemas.microsoft.com/office/drawing/2014/main" id="{48E5DDC6-F061-41F0-A2A3-75E597A545D7}"/>
                </a:ext>
              </a:extLst>
            </p:cNvPr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" name="Google Shape;1097;p62">
              <a:extLst>
                <a:ext uri="{FF2B5EF4-FFF2-40B4-BE49-F238E27FC236}">
                  <a16:creationId xmlns:a16="http://schemas.microsoft.com/office/drawing/2014/main" id="{C3CC8165-941E-4D92-889C-A848C57A5C46}"/>
                </a:ext>
              </a:extLst>
            </p:cNvPr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9" name="Google Shape;1098;p62">
              <a:extLst>
                <a:ext uri="{FF2B5EF4-FFF2-40B4-BE49-F238E27FC236}">
                  <a16:creationId xmlns:a16="http://schemas.microsoft.com/office/drawing/2014/main" id="{F7FF45C0-DE87-44E8-9163-187A100AC323}"/>
                </a:ext>
              </a:extLst>
            </p:cNvPr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08659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4DAA47-1B41-40FC-BC9E-EF957ECC9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53"/>
          <a:stretch/>
        </p:blipFill>
        <p:spPr>
          <a:xfrm>
            <a:off x="6102019" y="1249175"/>
            <a:ext cx="3098252" cy="28937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+mn-lt"/>
              </a:rPr>
              <a:t>Norman’s 7 Principles (Design of Everyday Things)</a:t>
            </a:r>
            <a:endParaRPr dirty="0">
              <a:latin typeface="+mn-lt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Discoverability/Visibility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Feedback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Conceptual Model Consistency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Affordance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Signifiers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Natural Mappings</a:t>
            </a:r>
          </a:p>
          <a:p>
            <a:pPr lvl="0" fontAlgn="base">
              <a:buFont typeface="+mj-lt"/>
              <a:buAutoNum type="arabicPeriod"/>
            </a:pPr>
            <a:r>
              <a:rPr lang="en-AU" dirty="0">
                <a:latin typeface="+mn-lt"/>
              </a:rPr>
              <a:t>Constraints</a:t>
            </a: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16</a:t>
            </a:fld>
            <a:endParaRPr>
              <a:latin typeface="+mn-lt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+mn-lt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dirty="0">
                <a:latin typeface="+mn-lt"/>
              </a:rPr>
              <a:t>Norman, D. (2013). </a:t>
            </a:r>
            <a:r>
              <a:rPr lang="en-AU" i="1" dirty="0">
                <a:latin typeface="+mn-lt"/>
              </a:rPr>
              <a:t>The design of everyday things</a:t>
            </a:r>
            <a:r>
              <a:rPr lang="en-AU" dirty="0">
                <a:latin typeface="+mn-lt"/>
              </a:rPr>
              <a:t>. New York: Basic Books. </a:t>
            </a:r>
            <a:r>
              <a:rPr lang="en-US" dirty="0">
                <a:latin typeface="+mn-lt"/>
              </a:rPr>
              <a:t>[9] References.</a:t>
            </a:r>
          </a:p>
        </p:txBody>
      </p:sp>
      <p:grpSp>
        <p:nvGrpSpPr>
          <p:cNvPr id="20" name="Google Shape;1012;p62">
            <a:extLst>
              <a:ext uri="{FF2B5EF4-FFF2-40B4-BE49-F238E27FC236}">
                <a16:creationId xmlns:a16="http://schemas.microsoft.com/office/drawing/2014/main" id="{26B1F431-B952-41D8-8A31-7E84B3E37D02}"/>
              </a:ext>
            </a:extLst>
          </p:cNvPr>
          <p:cNvGrpSpPr/>
          <p:nvPr/>
        </p:nvGrpSpPr>
        <p:grpSpPr>
          <a:xfrm>
            <a:off x="6428758" y="3678179"/>
            <a:ext cx="387933" cy="345971"/>
            <a:chOff x="3927500" y="301425"/>
            <a:chExt cx="461550" cy="411625"/>
          </a:xfrm>
        </p:grpSpPr>
        <p:sp>
          <p:nvSpPr>
            <p:cNvPr id="21" name="Google Shape;1013;p62">
              <a:extLst>
                <a:ext uri="{FF2B5EF4-FFF2-40B4-BE49-F238E27FC236}">
                  <a16:creationId xmlns:a16="http://schemas.microsoft.com/office/drawing/2014/main" id="{8914DC97-BEA7-4E39-8F24-41C2BE89F3E6}"/>
                </a:ext>
              </a:extLst>
            </p:cNvPr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2" name="Google Shape;1014;p62">
              <a:extLst>
                <a:ext uri="{FF2B5EF4-FFF2-40B4-BE49-F238E27FC236}">
                  <a16:creationId xmlns:a16="http://schemas.microsoft.com/office/drawing/2014/main" id="{B96DF728-DA1D-43F9-9E80-5E5179A87492}"/>
                </a:ext>
              </a:extLst>
            </p:cNvPr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3" name="Google Shape;1015;p62">
              <a:extLst>
                <a:ext uri="{FF2B5EF4-FFF2-40B4-BE49-F238E27FC236}">
                  <a16:creationId xmlns:a16="http://schemas.microsoft.com/office/drawing/2014/main" id="{076DA37E-7553-4B12-8BA6-3A5B2786E5BF}"/>
                </a:ext>
              </a:extLst>
            </p:cNvPr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5" name="Google Shape;1016;p62">
              <a:extLst>
                <a:ext uri="{FF2B5EF4-FFF2-40B4-BE49-F238E27FC236}">
                  <a16:creationId xmlns:a16="http://schemas.microsoft.com/office/drawing/2014/main" id="{9D36B63A-B29A-448B-909D-FDAD646B5198}"/>
                </a:ext>
              </a:extLst>
            </p:cNvPr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6" name="Google Shape;1017;p62">
              <a:extLst>
                <a:ext uri="{FF2B5EF4-FFF2-40B4-BE49-F238E27FC236}">
                  <a16:creationId xmlns:a16="http://schemas.microsoft.com/office/drawing/2014/main" id="{1FBBB8FD-4860-454A-9567-DF57AC756B39}"/>
                </a:ext>
              </a:extLst>
            </p:cNvPr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7" name="Google Shape;1018;p62">
              <a:extLst>
                <a:ext uri="{FF2B5EF4-FFF2-40B4-BE49-F238E27FC236}">
                  <a16:creationId xmlns:a16="http://schemas.microsoft.com/office/drawing/2014/main" id="{3F1B0692-70D2-4245-B866-51BA626B8F8C}"/>
                </a:ext>
              </a:extLst>
            </p:cNvPr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8" name="Google Shape;1019;p62">
              <a:extLst>
                <a:ext uri="{FF2B5EF4-FFF2-40B4-BE49-F238E27FC236}">
                  <a16:creationId xmlns:a16="http://schemas.microsoft.com/office/drawing/2014/main" id="{E7B02D2F-731E-4F4C-A03C-92ABC577C9D9}"/>
                </a:ext>
              </a:extLst>
            </p:cNvPr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29" name="Google Shape;1020;p62">
              <a:extLst>
                <a:ext uri="{FF2B5EF4-FFF2-40B4-BE49-F238E27FC236}">
                  <a16:creationId xmlns:a16="http://schemas.microsoft.com/office/drawing/2014/main" id="{6955FEEC-A5F6-4655-948E-ED83FDD953D4}"/>
                </a:ext>
              </a:extLst>
            </p:cNvPr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0" name="Google Shape;1021;p62">
              <a:extLst>
                <a:ext uri="{FF2B5EF4-FFF2-40B4-BE49-F238E27FC236}">
                  <a16:creationId xmlns:a16="http://schemas.microsoft.com/office/drawing/2014/main" id="{4FC514FC-9F38-4580-9CC7-AD2BE8F72C3B}"/>
                </a:ext>
              </a:extLst>
            </p:cNvPr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1" name="Google Shape;1022;p62">
              <a:extLst>
                <a:ext uri="{FF2B5EF4-FFF2-40B4-BE49-F238E27FC236}">
                  <a16:creationId xmlns:a16="http://schemas.microsoft.com/office/drawing/2014/main" id="{6C05FA0F-60BA-4971-8747-B71F98AC1D06}"/>
                </a:ext>
              </a:extLst>
            </p:cNvPr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" name="Google Shape;1023;p62">
              <a:extLst>
                <a:ext uri="{FF2B5EF4-FFF2-40B4-BE49-F238E27FC236}">
                  <a16:creationId xmlns:a16="http://schemas.microsoft.com/office/drawing/2014/main" id="{ED812708-5AC0-4A0F-985C-4D1688DC9C55}"/>
                </a:ext>
              </a:extLst>
            </p:cNvPr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3" name="Google Shape;1024;p62">
              <a:extLst>
                <a:ext uri="{FF2B5EF4-FFF2-40B4-BE49-F238E27FC236}">
                  <a16:creationId xmlns:a16="http://schemas.microsoft.com/office/drawing/2014/main" id="{E551C6F9-3E4E-448E-99D8-2810F561F598}"/>
                </a:ext>
              </a:extLst>
            </p:cNvPr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" name="Google Shape;1025;p62">
              <a:extLst>
                <a:ext uri="{FF2B5EF4-FFF2-40B4-BE49-F238E27FC236}">
                  <a16:creationId xmlns:a16="http://schemas.microsoft.com/office/drawing/2014/main" id="{E01515A7-4CE3-4E9B-AA05-739B24BB0245}"/>
                </a:ext>
              </a:extLst>
            </p:cNvPr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5" name="Google Shape;1026;p62">
              <a:extLst>
                <a:ext uri="{FF2B5EF4-FFF2-40B4-BE49-F238E27FC236}">
                  <a16:creationId xmlns:a16="http://schemas.microsoft.com/office/drawing/2014/main" id="{5ADB410E-88A9-4461-9358-BA03533D9694}"/>
                </a:ext>
              </a:extLst>
            </p:cNvPr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" name="Google Shape;1027;p62">
              <a:extLst>
                <a:ext uri="{FF2B5EF4-FFF2-40B4-BE49-F238E27FC236}">
                  <a16:creationId xmlns:a16="http://schemas.microsoft.com/office/drawing/2014/main" id="{0CCB068C-D00E-489D-B2CF-15E505BC1CAE}"/>
                </a:ext>
              </a:extLst>
            </p:cNvPr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" name="Google Shape;1028;p62">
              <a:extLst>
                <a:ext uri="{FF2B5EF4-FFF2-40B4-BE49-F238E27FC236}">
                  <a16:creationId xmlns:a16="http://schemas.microsoft.com/office/drawing/2014/main" id="{40BC3F8F-00D1-42D2-A3FB-A54D2BC0FA8C}"/>
                </a:ext>
              </a:extLst>
            </p:cNvPr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" name="Google Shape;1029;p62">
              <a:extLst>
                <a:ext uri="{FF2B5EF4-FFF2-40B4-BE49-F238E27FC236}">
                  <a16:creationId xmlns:a16="http://schemas.microsoft.com/office/drawing/2014/main" id="{2B3D446D-60B1-4F56-8411-854DE39B5D6E}"/>
                </a:ext>
              </a:extLst>
            </p:cNvPr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9" name="Google Shape;1030;p62">
              <a:extLst>
                <a:ext uri="{FF2B5EF4-FFF2-40B4-BE49-F238E27FC236}">
                  <a16:creationId xmlns:a16="http://schemas.microsoft.com/office/drawing/2014/main" id="{69B6DCBC-7FDD-4B4A-B76E-148FAD2D0234}"/>
                </a:ext>
              </a:extLst>
            </p:cNvPr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0" name="Google Shape;1031;p62">
              <a:extLst>
                <a:ext uri="{FF2B5EF4-FFF2-40B4-BE49-F238E27FC236}">
                  <a16:creationId xmlns:a16="http://schemas.microsoft.com/office/drawing/2014/main" id="{51836CC6-902A-4382-8F8B-C501EC160D39}"/>
                </a:ext>
              </a:extLst>
            </p:cNvPr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" name="Google Shape;1032;p62">
              <a:extLst>
                <a:ext uri="{FF2B5EF4-FFF2-40B4-BE49-F238E27FC236}">
                  <a16:creationId xmlns:a16="http://schemas.microsoft.com/office/drawing/2014/main" id="{ACE46314-B88C-478F-A61A-4A2BDDF00A8F}"/>
                </a:ext>
              </a:extLst>
            </p:cNvPr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2" name="Google Shape;1033;p62">
              <a:extLst>
                <a:ext uri="{FF2B5EF4-FFF2-40B4-BE49-F238E27FC236}">
                  <a16:creationId xmlns:a16="http://schemas.microsoft.com/office/drawing/2014/main" id="{459D9FE8-0863-4B1F-9B12-2D4F2CB879F7}"/>
                </a:ext>
              </a:extLst>
            </p:cNvPr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3" name="Google Shape;1034;p62">
              <a:extLst>
                <a:ext uri="{FF2B5EF4-FFF2-40B4-BE49-F238E27FC236}">
                  <a16:creationId xmlns:a16="http://schemas.microsoft.com/office/drawing/2014/main" id="{70799CCD-FB84-4363-9FAC-FA18A782E3E2}"/>
                </a:ext>
              </a:extLst>
            </p:cNvPr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4" name="Google Shape;1035;p62">
              <a:extLst>
                <a:ext uri="{FF2B5EF4-FFF2-40B4-BE49-F238E27FC236}">
                  <a16:creationId xmlns:a16="http://schemas.microsoft.com/office/drawing/2014/main" id="{BF4DE06B-2A90-420A-9688-80A463FA7CF3}"/>
                </a:ext>
              </a:extLst>
            </p:cNvPr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5" name="Google Shape;1036;p62">
              <a:extLst>
                <a:ext uri="{FF2B5EF4-FFF2-40B4-BE49-F238E27FC236}">
                  <a16:creationId xmlns:a16="http://schemas.microsoft.com/office/drawing/2014/main" id="{3A800387-D01E-48EE-9FD7-7D68152F9E8F}"/>
                </a:ext>
              </a:extLst>
            </p:cNvPr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6" name="Google Shape;1037;p62">
              <a:extLst>
                <a:ext uri="{FF2B5EF4-FFF2-40B4-BE49-F238E27FC236}">
                  <a16:creationId xmlns:a16="http://schemas.microsoft.com/office/drawing/2014/main" id="{E083369D-30B1-41E2-82E2-E15E5D2890D7}"/>
                </a:ext>
              </a:extLst>
            </p:cNvPr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7" name="Google Shape;1038;p62">
              <a:extLst>
                <a:ext uri="{FF2B5EF4-FFF2-40B4-BE49-F238E27FC236}">
                  <a16:creationId xmlns:a16="http://schemas.microsoft.com/office/drawing/2014/main" id="{F55D946F-0C8A-4580-A62C-55711E26F43E}"/>
                </a:ext>
              </a:extLst>
            </p:cNvPr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8" name="Google Shape;1039;p62">
              <a:extLst>
                <a:ext uri="{FF2B5EF4-FFF2-40B4-BE49-F238E27FC236}">
                  <a16:creationId xmlns:a16="http://schemas.microsoft.com/office/drawing/2014/main" id="{87FE26C0-7FCC-476D-B811-2F8FBD719392}"/>
                </a:ext>
              </a:extLst>
            </p:cNvPr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1332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17</a:t>
            </a:fld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7" name="Google Shape;535;p47">
            <a:extLst>
              <a:ext uri="{FF2B5EF4-FFF2-40B4-BE49-F238E27FC236}">
                <a16:creationId xmlns:a16="http://schemas.microsoft.com/office/drawing/2014/main" id="{B6A97296-421B-4E81-8D08-F75374E79545}"/>
              </a:ext>
            </a:extLst>
          </p:cNvPr>
          <p:cNvSpPr txBox="1">
            <a:spLocks/>
          </p:cNvSpPr>
          <p:nvPr/>
        </p:nvSpPr>
        <p:spPr>
          <a:xfrm>
            <a:off x="403325" y="-49670"/>
            <a:ext cx="748864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AU" sz="2400" b="1" dirty="0">
                <a:latin typeface="Franklin Gothic Book" panose="020B0503020102020204" pitchFamily="34" charset="0"/>
              </a:rPr>
              <a:t>1. Discoverability/Visibility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06ED6F0-128A-42EF-A240-933F16879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337"/>
          <a:stretch/>
        </p:blipFill>
        <p:spPr>
          <a:xfrm>
            <a:off x="373935" y="920616"/>
            <a:ext cx="5739483" cy="23940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9F4784-026C-42AA-8F7E-BE30443B4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" y="3003649"/>
            <a:ext cx="5739483" cy="1358658"/>
          </a:xfrm>
          <a:prstGeom prst="rect">
            <a:avLst/>
          </a:prstGeom>
        </p:spPr>
      </p:pic>
      <p:sp>
        <p:nvSpPr>
          <p:cNvPr id="691" name="Google Shape;691;p59"/>
          <p:cNvSpPr/>
          <p:nvPr/>
        </p:nvSpPr>
        <p:spPr>
          <a:xfrm>
            <a:off x="119154" y="698742"/>
            <a:ext cx="6242457" cy="442911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6AF55D-88D2-4936-AC3E-1FF11C1E0370}"/>
              </a:ext>
            </a:extLst>
          </p:cNvPr>
          <p:cNvSpPr txBox="1">
            <a:spLocks/>
          </p:cNvSpPr>
          <p:nvPr/>
        </p:nvSpPr>
        <p:spPr>
          <a:xfrm>
            <a:off x="6621779" y="2181498"/>
            <a:ext cx="2297126" cy="19789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100" dirty="0">
                <a:latin typeface="Franklin Gothic Book" panose="020B0503020102020204" pitchFamily="34" charset="0"/>
              </a:rPr>
              <a:t>Carousel should be reduced in height so that the page elements below are more visible to users upon initial glance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endParaRPr lang="en-AU" sz="1100" dirty="0">
              <a:latin typeface="Franklin Gothic Book" panose="020B05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81502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18</a:t>
            </a:fld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7" name="Google Shape;535;p47">
            <a:extLst>
              <a:ext uri="{FF2B5EF4-FFF2-40B4-BE49-F238E27FC236}">
                <a16:creationId xmlns:a16="http://schemas.microsoft.com/office/drawing/2014/main" id="{B6A97296-421B-4E81-8D08-F75374E79545}"/>
              </a:ext>
            </a:extLst>
          </p:cNvPr>
          <p:cNvSpPr txBox="1">
            <a:spLocks/>
          </p:cNvSpPr>
          <p:nvPr/>
        </p:nvSpPr>
        <p:spPr>
          <a:xfrm>
            <a:off x="403325" y="-49670"/>
            <a:ext cx="748864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AU" sz="2400" b="1" dirty="0">
                <a:latin typeface="Franklin Gothic Book" panose="020B0503020102020204" pitchFamily="34" charset="0"/>
              </a:rPr>
              <a:t>3. Conceptual Model Consistency, 5. Signifiers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D67882D-66AF-4998-A075-F7652A6BC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337"/>
          <a:stretch/>
        </p:blipFill>
        <p:spPr>
          <a:xfrm>
            <a:off x="373935" y="920616"/>
            <a:ext cx="5739483" cy="23940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4F98EB-B3F8-4DD9-993D-4DEFB1D70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60" y="3003649"/>
            <a:ext cx="5739483" cy="1358658"/>
          </a:xfrm>
          <a:prstGeom prst="rect">
            <a:avLst/>
          </a:prstGeom>
        </p:spPr>
      </p:pic>
      <p:sp>
        <p:nvSpPr>
          <p:cNvPr id="13" name="Google Shape;691;p59">
            <a:extLst>
              <a:ext uri="{FF2B5EF4-FFF2-40B4-BE49-F238E27FC236}">
                <a16:creationId xmlns:a16="http://schemas.microsoft.com/office/drawing/2014/main" id="{395A06EF-987D-41A9-8189-FF170534AE06}"/>
              </a:ext>
            </a:extLst>
          </p:cNvPr>
          <p:cNvSpPr/>
          <p:nvPr/>
        </p:nvSpPr>
        <p:spPr>
          <a:xfrm>
            <a:off x="119154" y="698742"/>
            <a:ext cx="6242457" cy="442911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F26AF55D-88D2-4936-AC3E-1FF11C1E0370}"/>
              </a:ext>
            </a:extLst>
          </p:cNvPr>
          <p:cNvSpPr txBox="1">
            <a:spLocks/>
          </p:cNvSpPr>
          <p:nvPr/>
        </p:nvSpPr>
        <p:spPr>
          <a:xfrm>
            <a:off x="6543402" y="2021478"/>
            <a:ext cx="2109651" cy="129322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AU" sz="1100" dirty="0">
                <a:latin typeface="Franklin Gothic Book" panose="020B0503020102020204" pitchFamily="34" charset="0"/>
              </a:rPr>
              <a:t>Page navigation is in the expected location, in the top bar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r>
              <a:rPr lang="en-AU" sz="1100" dirty="0">
                <a:latin typeface="Franklin Gothic Book" panose="020B0503020102020204" pitchFamily="34" charset="0"/>
              </a:rPr>
              <a:t>Arrows for navigating carousel will be made larger so they are easier to see</a:t>
            </a:r>
          </a:p>
          <a:p>
            <a:endParaRPr lang="en-AU" sz="1100" dirty="0">
              <a:latin typeface="Franklin Gothic Book" panose="020B0503020102020204" pitchFamily="34" charset="0"/>
            </a:endParaRPr>
          </a:p>
          <a:p>
            <a:endParaRPr lang="en-AU" sz="1100" dirty="0">
              <a:latin typeface="Franklin Gothic Book" panose="020B050302010202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6E6D65E-7D3C-4984-9EF3-4145A8AA0E79}"/>
              </a:ext>
            </a:extLst>
          </p:cNvPr>
          <p:cNvSpPr/>
          <p:nvPr/>
        </p:nvSpPr>
        <p:spPr>
          <a:xfrm>
            <a:off x="5550502" y="2133986"/>
            <a:ext cx="274320" cy="275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377FEF-4F87-421D-ABF1-17813EB7CBC0}"/>
              </a:ext>
            </a:extLst>
          </p:cNvPr>
          <p:cNvSpPr/>
          <p:nvPr/>
        </p:nvSpPr>
        <p:spPr>
          <a:xfrm>
            <a:off x="693297" y="2133986"/>
            <a:ext cx="274320" cy="2757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32632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Content Architecture</a:t>
            </a:r>
            <a:endParaRPr dirty="0"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are we going to implement?</a:t>
            </a:r>
            <a:endParaRPr dirty="0"/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cs typeface="Poppins"/>
                <a:sym typeface="Poppins"/>
              </a:rPr>
              <a:t>3</a:t>
            </a:r>
            <a:endParaRPr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8363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608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latin typeface="+mn-lt"/>
              </a:rPr>
              <a:t>Hello!</a:t>
            </a:r>
            <a:endParaRPr sz="9600">
              <a:latin typeface="+mn-lt"/>
            </a:endParaRPr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  <a:ea typeface="Poppins"/>
                <a:cs typeface="Poppins"/>
                <a:sym typeface="Poppins"/>
              </a:rPr>
              <a:t>We are group Fo</a:t>
            </a:r>
            <a:r>
              <a:rPr lang="en-US" b="1" dirty="0" err="1">
                <a:latin typeface="+mn-lt"/>
                <a:ea typeface="Poppins"/>
                <a:cs typeface="Poppins"/>
                <a:sym typeface="Poppins"/>
              </a:rPr>
              <a:t>xtrot</a:t>
            </a:r>
            <a:endParaRPr b="1" dirty="0">
              <a:latin typeface="+mn-lt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latin typeface="+mn-lt"/>
              </a:rPr>
              <a:t>And we would like to present </a:t>
            </a:r>
            <a:r>
              <a:rPr lang="en-US" sz="1200" dirty="0">
                <a:latin typeface="+mn-lt"/>
              </a:rPr>
              <a:t>our</a:t>
            </a:r>
            <a:r>
              <a:rPr lang="en" sz="1200" dirty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progress on Assignment 3</a:t>
            </a:r>
            <a:endParaRPr sz="1200" b="1" dirty="0">
              <a:latin typeface="+mn-lt"/>
            </a:endParaRPr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2</a:t>
            </a:fld>
            <a:endParaRPr>
              <a:latin typeface="+mn-lt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Standard Posts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Posts contain information including title/headline, author, category, tags and summary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Collated in chronological order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Will be useful for the news article posts because they do not require information additional to the standard post type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20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112764" y="4735883"/>
            <a:ext cx="7773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https://www.smashingmagazine.com/2012/11/complete-guide-custom-post-types/</a:t>
            </a:r>
            <a:r>
              <a:rPr lang="en-US" dirty="0">
                <a:latin typeface="Franklin Gothic Book" panose="020B0503020102020204" pitchFamily="34" charset="0"/>
              </a:rPr>
              <a:t> [10] References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56" name="Google Shape;760;p62">
            <a:extLst>
              <a:ext uri="{FF2B5EF4-FFF2-40B4-BE49-F238E27FC236}">
                <a16:creationId xmlns:a16="http://schemas.microsoft.com/office/drawing/2014/main" id="{C2FA2730-0F00-4100-81F2-4589B44C401E}"/>
              </a:ext>
            </a:extLst>
          </p:cNvPr>
          <p:cNvGrpSpPr/>
          <p:nvPr/>
        </p:nvGrpSpPr>
        <p:grpSpPr>
          <a:xfrm>
            <a:off x="7539050" y="2071724"/>
            <a:ext cx="695300" cy="996876"/>
            <a:chOff x="596350" y="929175"/>
            <a:chExt cx="407950" cy="497475"/>
          </a:xfrm>
        </p:grpSpPr>
        <p:sp>
          <p:nvSpPr>
            <p:cNvPr id="57" name="Google Shape;761;p62">
              <a:extLst>
                <a:ext uri="{FF2B5EF4-FFF2-40B4-BE49-F238E27FC236}">
                  <a16:creationId xmlns:a16="http://schemas.microsoft.com/office/drawing/2014/main" id="{F8D71C4F-3F58-4196-91AB-0BB47401F0B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8" name="Google Shape;762;p62">
              <a:extLst>
                <a:ext uri="{FF2B5EF4-FFF2-40B4-BE49-F238E27FC236}">
                  <a16:creationId xmlns:a16="http://schemas.microsoft.com/office/drawing/2014/main" id="{EF338233-3EB3-4485-AC63-61E1DD8D693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9" name="Google Shape;763;p62">
              <a:extLst>
                <a:ext uri="{FF2B5EF4-FFF2-40B4-BE49-F238E27FC236}">
                  <a16:creationId xmlns:a16="http://schemas.microsoft.com/office/drawing/2014/main" id="{8525F0E9-1E8D-4C1D-B3C8-43B272EC869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0" name="Google Shape;764;p62">
              <a:extLst>
                <a:ext uri="{FF2B5EF4-FFF2-40B4-BE49-F238E27FC236}">
                  <a16:creationId xmlns:a16="http://schemas.microsoft.com/office/drawing/2014/main" id="{CB20FCE6-1805-4B4A-8DE6-991A4FA14F7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1" name="Google Shape;765;p62">
              <a:extLst>
                <a:ext uri="{FF2B5EF4-FFF2-40B4-BE49-F238E27FC236}">
                  <a16:creationId xmlns:a16="http://schemas.microsoft.com/office/drawing/2014/main" id="{BA7467ED-66B5-4C4D-A209-DF254819180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2" name="Google Shape;766;p62">
              <a:extLst>
                <a:ext uri="{FF2B5EF4-FFF2-40B4-BE49-F238E27FC236}">
                  <a16:creationId xmlns:a16="http://schemas.microsoft.com/office/drawing/2014/main" id="{E597C005-3EC1-4C4A-9C84-310D2FDB24F5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3" name="Google Shape;767;p62">
              <a:extLst>
                <a:ext uri="{FF2B5EF4-FFF2-40B4-BE49-F238E27FC236}">
                  <a16:creationId xmlns:a16="http://schemas.microsoft.com/office/drawing/2014/main" id="{9F4E38BD-15C0-4105-8F29-E19FC5345657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94243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Custom Post Types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Allows the developer to modify a large range of options for the posts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It would be suitable for events posts which have more data requirements than the standard posts allow for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Additional requirements include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Location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Date &amp; Time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Dress code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Price</a:t>
            </a:r>
          </a:p>
          <a:p>
            <a:pPr lvl="1" fontAlgn="base"/>
            <a:r>
              <a:rPr lang="en-AU" dirty="0">
                <a:latin typeface="Franklin Gothic Book" panose="020B0503020102020204" pitchFamily="34" charset="0"/>
              </a:rPr>
              <a:t>Awards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21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112764" y="4735883"/>
            <a:ext cx="7773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https://codex.wordpress.org/Post_Types</a:t>
            </a:r>
            <a:r>
              <a:rPr lang="en-US" dirty="0">
                <a:latin typeface="Franklin Gothic Book" panose="020B0503020102020204" pitchFamily="34" charset="0"/>
              </a:rPr>
              <a:t> [11] References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56" name="Google Shape;760;p62">
            <a:extLst>
              <a:ext uri="{FF2B5EF4-FFF2-40B4-BE49-F238E27FC236}">
                <a16:creationId xmlns:a16="http://schemas.microsoft.com/office/drawing/2014/main" id="{C2FA2730-0F00-4100-81F2-4589B44C401E}"/>
              </a:ext>
            </a:extLst>
          </p:cNvPr>
          <p:cNvGrpSpPr/>
          <p:nvPr/>
        </p:nvGrpSpPr>
        <p:grpSpPr>
          <a:xfrm>
            <a:off x="7539050" y="2071724"/>
            <a:ext cx="695300" cy="996876"/>
            <a:chOff x="596350" y="929175"/>
            <a:chExt cx="407950" cy="497475"/>
          </a:xfrm>
        </p:grpSpPr>
        <p:sp>
          <p:nvSpPr>
            <p:cNvPr id="57" name="Google Shape;761;p62">
              <a:extLst>
                <a:ext uri="{FF2B5EF4-FFF2-40B4-BE49-F238E27FC236}">
                  <a16:creationId xmlns:a16="http://schemas.microsoft.com/office/drawing/2014/main" id="{F8D71C4F-3F58-4196-91AB-0BB47401F0B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8" name="Google Shape;762;p62">
              <a:extLst>
                <a:ext uri="{FF2B5EF4-FFF2-40B4-BE49-F238E27FC236}">
                  <a16:creationId xmlns:a16="http://schemas.microsoft.com/office/drawing/2014/main" id="{EF338233-3EB3-4485-AC63-61E1DD8D693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9" name="Google Shape;763;p62">
              <a:extLst>
                <a:ext uri="{FF2B5EF4-FFF2-40B4-BE49-F238E27FC236}">
                  <a16:creationId xmlns:a16="http://schemas.microsoft.com/office/drawing/2014/main" id="{8525F0E9-1E8D-4C1D-B3C8-43B272EC8697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0" name="Google Shape;764;p62">
              <a:extLst>
                <a:ext uri="{FF2B5EF4-FFF2-40B4-BE49-F238E27FC236}">
                  <a16:creationId xmlns:a16="http://schemas.microsoft.com/office/drawing/2014/main" id="{CB20FCE6-1805-4B4A-8DE6-991A4FA14F7A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1" name="Google Shape;765;p62">
              <a:extLst>
                <a:ext uri="{FF2B5EF4-FFF2-40B4-BE49-F238E27FC236}">
                  <a16:creationId xmlns:a16="http://schemas.microsoft.com/office/drawing/2014/main" id="{BA7467ED-66B5-4C4D-A209-DF254819180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2" name="Google Shape;766;p62">
              <a:extLst>
                <a:ext uri="{FF2B5EF4-FFF2-40B4-BE49-F238E27FC236}">
                  <a16:creationId xmlns:a16="http://schemas.microsoft.com/office/drawing/2014/main" id="{E597C005-3EC1-4C4A-9C84-310D2FDB24F5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63" name="Google Shape;767;p62">
              <a:extLst>
                <a:ext uri="{FF2B5EF4-FFF2-40B4-BE49-F238E27FC236}">
                  <a16:creationId xmlns:a16="http://schemas.microsoft.com/office/drawing/2014/main" id="{9F4E38BD-15C0-4105-8F29-E19FC5345657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957033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Custom Taxonomies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Will allow the news article posts to be searched by parameters in the form of a user defined category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Offers a more detailed level of classification than the default taxonomies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Custom taxonomies can be created for the news article and event posts to improve accuracy of sorting and grouping on the parent page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22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29875" y="4610527"/>
            <a:ext cx="77739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https://www.wpbeginner.com/beginners-guide/when-do-you-need-a-custom-post-type-or-taxonomy-in-wordpress/</a:t>
            </a:r>
            <a:r>
              <a:rPr lang="en-US" dirty="0">
                <a:latin typeface="Franklin Gothic Book" panose="020B0503020102020204" pitchFamily="34" charset="0"/>
              </a:rPr>
              <a:t> [12] References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grpSp>
        <p:nvGrpSpPr>
          <p:cNvPr id="39" name="Google Shape;1134;p62">
            <a:extLst>
              <a:ext uri="{FF2B5EF4-FFF2-40B4-BE49-F238E27FC236}">
                <a16:creationId xmlns:a16="http://schemas.microsoft.com/office/drawing/2014/main" id="{58C5929C-5F35-4FCA-BD91-315136B9B18B}"/>
              </a:ext>
            </a:extLst>
          </p:cNvPr>
          <p:cNvGrpSpPr/>
          <p:nvPr/>
        </p:nvGrpSpPr>
        <p:grpSpPr>
          <a:xfrm>
            <a:off x="7329160" y="2044600"/>
            <a:ext cx="1115080" cy="1051124"/>
            <a:chOff x="5233525" y="4954450"/>
            <a:chExt cx="538275" cy="516350"/>
          </a:xfrm>
        </p:grpSpPr>
        <p:sp>
          <p:nvSpPr>
            <p:cNvPr id="40" name="Google Shape;1135;p62">
              <a:extLst>
                <a:ext uri="{FF2B5EF4-FFF2-40B4-BE49-F238E27FC236}">
                  <a16:creationId xmlns:a16="http://schemas.microsoft.com/office/drawing/2014/main" id="{735A1927-E820-477F-8232-9F9ADFDF9227}"/>
                </a:ext>
              </a:extLst>
            </p:cNvPr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1" name="Google Shape;1136;p62">
              <a:extLst>
                <a:ext uri="{FF2B5EF4-FFF2-40B4-BE49-F238E27FC236}">
                  <a16:creationId xmlns:a16="http://schemas.microsoft.com/office/drawing/2014/main" id="{0600202B-710C-4124-97FA-91C43F51A37E}"/>
                </a:ext>
              </a:extLst>
            </p:cNvPr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2" name="Google Shape;1137;p62">
              <a:extLst>
                <a:ext uri="{FF2B5EF4-FFF2-40B4-BE49-F238E27FC236}">
                  <a16:creationId xmlns:a16="http://schemas.microsoft.com/office/drawing/2014/main" id="{6622ED93-20D0-4BB4-BA67-612E4F4740F4}"/>
                </a:ext>
              </a:extLst>
            </p:cNvPr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3" name="Google Shape;1138;p62">
              <a:extLst>
                <a:ext uri="{FF2B5EF4-FFF2-40B4-BE49-F238E27FC236}">
                  <a16:creationId xmlns:a16="http://schemas.microsoft.com/office/drawing/2014/main" id="{418E1B24-55E1-4820-8DBC-A5C1D8796557}"/>
                </a:ext>
              </a:extLst>
            </p:cNvPr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4" name="Google Shape;1139;p62">
              <a:extLst>
                <a:ext uri="{FF2B5EF4-FFF2-40B4-BE49-F238E27FC236}">
                  <a16:creationId xmlns:a16="http://schemas.microsoft.com/office/drawing/2014/main" id="{A0106C08-0700-42BF-9E35-41DF803D81C7}"/>
                </a:ext>
              </a:extLst>
            </p:cNvPr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5" name="Google Shape;1140;p62">
              <a:extLst>
                <a:ext uri="{FF2B5EF4-FFF2-40B4-BE49-F238E27FC236}">
                  <a16:creationId xmlns:a16="http://schemas.microsoft.com/office/drawing/2014/main" id="{EE1E0FC6-C774-4180-A2B6-12C02591A015}"/>
                </a:ext>
              </a:extLst>
            </p:cNvPr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6" name="Google Shape;1141;p62">
              <a:extLst>
                <a:ext uri="{FF2B5EF4-FFF2-40B4-BE49-F238E27FC236}">
                  <a16:creationId xmlns:a16="http://schemas.microsoft.com/office/drawing/2014/main" id="{673266E0-32B5-4AEA-BB1F-69F4518E8EDE}"/>
                </a:ext>
              </a:extLst>
            </p:cNvPr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7" name="Google Shape;1142;p62">
              <a:extLst>
                <a:ext uri="{FF2B5EF4-FFF2-40B4-BE49-F238E27FC236}">
                  <a16:creationId xmlns:a16="http://schemas.microsoft.com/office/drawing/2014/main" id="{A14B9E36-B7AF-423B-8C20-13CADE60147E}"/>
                </a:ext>
              </a:extLst>
            </p:cNvPr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48" name="Google Shape;1143;p62">
              <a:extLst>
                <a:ext uri="{FF2B5EF4-FFF2-40B4-BE49-F238E27FC236}">
                  <a16:creationId xmlns:a16="http://schemas.microsoft.com/office/drawing/2014/main" id="{FE9E48C8-A3BA-4719-B68A-344ADF238601}"/>
                </a:ext>
              </a:extLst>
            </p:cNvPr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6" name="Google Shape;1144;p62">
              <a:extLst>
                <a:ext uri="{FF2B5EF4-FFF2-40B4-BE49-F238E27FC236}">
                  <a16:creationId xmlns:a16="http://schemas.microsoft.com/office/drawing/2014/main" id="{BC90069A-4CFE-4599-A992-9340A4536B24}"/>
                </a:ext>
              </a:extLst>
            </p:cNvPr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7" name="Google Shape;1145;p62">
              <a:extLst>
                <a:ext uri="{FF2B5EF4-FFF2-40B4-BE49-F238E27FC236}">
                  <a16:creationId xmlns:a16="http://schemas.microsoft.com/office/drawing/2014/main" id="{0E95BD66-0F40-44CF-9F6E-FF0C0F142334}"/>
                </a:ext>
              </a:extLst>
            </p:cNvPr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968135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8CFEDD7-9277-4A9E-A3A1-09DE50094D82}"/>
              </a:ext>
            </a:extLst>
          </p:cNvPr>
          <p:cNvSpPr/>
          <p:nvPr/>
        </p:nvSpPr>
        <p:spPr>
          <a:xfrm>
            <a:off x="6213475" y="888999"/>
            <a:ext cx="3346450" cy="3362326"/>
          </a:xfrm>
          <a:prstGeom prst="ellipse">
            <a:avLst/>
          </a:prstGeom>
          <a:noFill/>
          <a:ln w="2444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35" name="Google Shape;535;p4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540744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AU" dirty="0">
                <a:latin typeface="Franklin Gothic Book" panose="020B0503020102020204" pitchFamily="34" charset="0"/>
              </a:rPr>
              <a:t>Custom Fields</a:t>
            </a:r>
            <a:endParaRPr dirty="0">
              <a:latin typeface="Franklin Gothic Book" panose="020B0503020102020204" pitchFamily="34" charset="0"/>
            </a:endParaRPr>
          </a:p>
        </p:txBody>
      </p:sp>
      <p:sp>
        <p:nvSpPr>
          <p:cNvPr id="536" name="Google Shape;536;p47"/>
          <p:cNvSpPr txBox="1">
            <a:spLocks noGrp="1"/>
          </p:cNvSpPr>
          <p:nvPr>
            <p:ph type="body" idx="3"/>
          </p:nvPr>
        </p:nvSpPr>
        <p:spPr>
          <a:xfrm>
            <a:off x="457200" y="2044600"/>
            <a:ext cx="36474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AU" dirty="0">
                <a:latin typeface="Franklin Gothic Book" panose="020B0503020102020204" pitchFamily="34" charset="0"/>
              </a:rPr>
              <a:t>Metadata which allows the addition of post/page related information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Will be used in the website for attaching custom fields to the event posts but they are not essential to the working functionality</a:t>
            </a:r>
          </a:p>
          <a:p>
            <a:pPr fontAlgn="base"/>
            <a:r>
              <a:rPr lang="en-AU" dirty="0">
                <a:latin typeface="Franklin Gothic Book" panose="020B0503020102020204" pitchFamily="34" charset="0"/>
              </a:rPr>
              <a:t>This will be beneficial for setting an expiry date for the event posts, they can be hidden from view to users after a certain time period prior to the event occurrence</a:t>
            </a: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  <a:p>
            <a:pPr fontAlgn="base"/>
            <a:endParaRPr lang="en-AU" dirty="0">
              <a:latin typeface="Franklin Gothic Book" panose="020B0503020102020204" pitchFamily="34" charset="0"/>
            </a:endParaRPr>
          </a:p>
        </p:txBody>
      </p:sp>
      <p:sp>
        <p:nvSpPr>
          <p:cNvPr id="537" name="Google Shape;537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Franklin Gothic Book" panose="020B0503020102020204" pitchFamily="34" charset="0"/>
              </a:rPr>
              <a:t>23</a:t>
            </a:fld>
            <a:endParaRPr>
              <a:latin typeface="Franklin Gothic Book" panose="020B0503020102020204" pitchFamily="34" charset="0"/>
            </a:endParaRPr>
          </a:p>
        </p:txBody>
      </p:sp>
      <p:grpSp>
        <p:nvGrpSpPr>
          <p:cNvPr id="538" name="Google Shape;538;p4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539" name="Google Shape;539;p4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0" name="Google Shape;540;p4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Franklin Gothic Book" panose="020B0503020102020204" pitchFamily="34" charset="0"/>
              </a:endParaRPr>
            </a:p>
          </p:txBody>
        </p:sp>
        <p:sp>
          <p:nvSpPr>
            <p:cNvPr id="541" name="Google Shape;541;p4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5306007-92E1-442A-B448-FBB938243BCE}"/>
              </a:ext>
            </a:extLst>
          </p:cNvPr>
          <p:cNvSpPr/>
          <p:nvPr/>
        </p:nvSpPr>
        <p:spPr>
          <a:xfrm>
            <a:off x="102639" y="4766206"/>
            <a:ext cx="77739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ranklin Gothic Book" panose="020B0503020102020204" pitchFamily="34" charset="0"/>
                <a:hlinkClick r:id="rId3"/>
              </a:rPr>
              <a:t>https://www.wpbeginner.com/wp-tutorials/wordpress-custom-fields-101-tips-tricks-and-hacks/</a:t>
            </a:r>
            <a:r>
              <a:rPr lang="en-US" dirty="0">
                <a:latin typeface="Franklin Gothic Book" panose="020B0503020102020204" pitchFamily="34" charset="0"/>
              </a:rPr>
              <a:t> [13] </a:t>
            </a:r>
          </a:p>
        </p:txBody>
      </p:sp>
      <p:grpSp>
        <p:nvGrpSpPr>
          <p:cNvPr id="49" name="Google Shape;795;p62">
            <a:extLst>
              <a:ext uri="{FF2B5EF4-FFF2-40B4-BE49-F238E27FC236}">
                <a16:creationId xmlns:a16="http://schemas.microsoft.com/office/drawing/2014/main" id="{773B833C-6AF4-445C-B99F-8FAD408E003B}"/>
              </a:ext>
            </a:extLst>
          </p:cNvPr>
          <p:cNvGrpSpPr/>
          <p:nvPr/>
        </p:nvGrpSpPr>
        <p:grpSpPr>
          <a:xfrm>
            <a:off x="6439496" y="3655006"/>
            <a:ext cx="366458" cy="366437"/>
            <a:chOff x="1923675" y="1633650"/>
            <a:chExt cx="436000" cy="435975"/>
          </a:xfrm>
        </p:grpSpPr>
        <p:sp>
          <p:nvSpPr>
            <p:cNvPr id="50" name="Google Shape;796;p62">
              <a:extLst>
                <a:ext uri="{FF2B5EF4-FFF2-40B4-BE49-F238E27FC236}">
                  <a16:creationId xmlns:a16="http://schemas.microsoft.com/office/drawing/2014/main" id="{2AB21E0D-522D-4184-A600-630BEA1925B6}"/>
                </a:ext>
              </a:extLst>
            </p:cNvPr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1" name="Google Shape;797;p62">
              <a:extLst>
                <a:ext uri="{FF2B5EF4-FFF2-40B4-BE49-F238E27FC236}">
                  <a16:creationId xmlns:a16="http://schemas.microsoft.com/office/drawing/2014/main" id="{7A005318-3D9D-4A7C-AC17-05119DD61020}"/>
                </a:ext>
              </a:extLst>
            </p:cNvPr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2" name="Google Shape;798;p62">
              <a:extLst>
                <a:ext uri="{FF2B5EF4-FFF2-40B4-BE49-F238E27FC236}">
                  <a16:creationId xmlns:a16="http://schemas.microsoft.com/office/drawing/2014/main" id="{E454C75D-2653-4458-9A0F-50F5D95C3C6A}"/>
                </a:ext>
              </a:extLst>
            </p:cNvPr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3" name="Google Shape;799;p62">
              <a:extLst>
                <a:ext uri="{FF2B5EF4-FFF2-40B4-BE49-F238E27FC236}">
                  <a16:creationId xmlns:a16="http://schemas.microsoft.com/office/drawing/2014/main" id="{77697088-2C9B-4CA3-A722-C5898A8287B0}"/>
                </a:ext>
              </a:extLst>
            </p:cNvPr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4" name="Google Shape;800;p62">
              <a:extLst>
                <a:ext uri="{FF2B5EF4-FFF2-40B4-BE49-F238E27FC236}">
                  <a16:creationId xmlns:a16="http://schemas.microsoft.com/office/drawing/2014/main" id="{6843AA81-9525-4065-88DC-C9F41875C863}"/>
                </a:ext>
              </a:extLst>
            </p:cNvPr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  <p:sp>
          <p:nvSpPr>
            <p:cNvPr id="55" name="Google Shape;801;p62">
              <a:extLst>
                <a:ext uri="{FF2B5EF4-FFF2-40B4-BE49-F238E27FC236}">
                  <a16:creationId xmlns:a16="http://schemas.microsoft.com/office/drawing/2014/main" id="{1161E499-7E20-4D7A-A10D-4940079EC2FA}"/>
                </a:ext>
              </a:extLst>
            </p:cNvPr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Franklin Gothic Book" panose="020B0503020102020204" pitchFamily="34" charset="0"/>
              </a:endParaRPr>
            </a:p>
          </p:txBody>
        </p:sp>
      </p:grpSp>
      <p:sp>
        <p:nvSpPr>
          <p:cNvPr id="38" name="Google Shape;773;p62">
            <a:extLst>
              <a:ext uri="{FF2B5EF4-FFF2-40B4-BE49-F238E27FC236}">
                <a16:creationId xmlns:a16="http://schemas.microsoft.com/office/drawing/2014/main" id="{072254BE-D23F-4FD6-A082-77C83B3F61DA}"/>
              </a:ext>
            </a:extLst>
          </p:cNvPr>
          <p:cNvSpPr/>
          <p:nvPr/>
        </p:nvSpPr>
        <p:spPr>
          <a:xfrm>
            <a:off x="7564119" y="2235201"/>
            <a:ext cx="672254" cy="669922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bg1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430983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ctrTitle"/>
          </p:nvPr>
        </p:nvSpPr>
        <p:spPr>
          <a:xfrm>
            <a:off x="1438575" y="2068752"/>
            <a:ext cx="626685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Teamwork Strategy</a:t>
            </a:r>
            <a:endParaRPr dirty="0">
              <a:latin typeface="+mn-lt"/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1"/>
          </p:nvPr>
        </p:nvSpPr>
        <p:spPr>
          <a:xfrm>
            <a:off x="2569800" y="2945526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Our plan!</a:t>
            </a:r>
            <a:endParaRPr dirty="0">
              <a:latin typeface="+mn-lt"/>
            </a:endParaRPr>
          </a:p>
        </p:txBody>
      </p:sp>
      <p:sp>
        <p:nvSpPr>
          <p:cNvPr id="191" name="Google Shape;191;p18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+mn-lt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6978368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A009-DA48-4485-A4BE-987EEDAA5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6886575" cy="683100"/>
          </a:xfrm>
        </p:spPr>
        <p:txBody>
          <a:bodyPr/>
          <a:lstStyle/>
          <a:p>
            <a:r>
              <a:rPr lang="en-US" dirty="0">
                <a:latin typeface="+mn-lt"/>
              </a:rPr>
              <a:t>Potential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818C5-46E7-40C7-A7E2-745AF56EC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0375" y="1973943"/>
            <a:ext cx="4008791" cy="2618400"/>
          </a:xfrm>
        </p:spPr>
        <p:txBody>
          <a:bodyPr/>
          <a:lstStyle/>
          <a:p>
            <a:r>
              <a:rPr lang="en-US" dirty="0">
                <a:latin typeface="+mn-lt"/>
              </a:rPr>
              <a:t>Comes With a Steep Learning Curve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Data corruption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Error messages hard to debug</a:t>
            </a:r>
          </a:p>
          <a:p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Security Issues with prototype</a:t>
            </a: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endParaRPr lang="en-US" dirty="0">
              <a:latin typeface="+mn-lt"/>
            </a:endParaRPr>
          </a:p>
          <a:p>
            <a:pPr marL="158750" indent="0">
              <a:buNone/>
            </a:pPr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49859A-4DD3-4A5D-9CD2-58C1A45D63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25</a:t>
            </a:fld>
            <a:endParaRPr lang="en">
              <a:latin typeface="+mn-lt"/>
            </a:endParaRPr>
          </a:p>
        </p:txBody>
      </p:sp>
      <p:pic>
        <p:nvPicPr>
          <p:cNvPr id="13" name="Graphic 12" descr="Puzzle">
            <a:extLst>
              <a:ext uri="{FF2B5EF4-FFF2-40B4-BE49-F238E27FC236}">
                <a16:creationId xmlns:a16="http://schemas.microsoft.com/office/drawing/2014/main" id="{54279217-7CA3-487D-B596-84923B739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11306" y="2244001"/>
            <a:ext cx="1584638" cy="1584638"/>
          </a:xfrm>
          <a:prstGeom prst="rect">
            <a:avLst/>
          </a:prstGeom>
        </p:spPr>
      </p:pic>
      <p:pic>
        <p:nvPicPr>
          <p:cNvPr id="17" name="Graphic 16" descr="Warning">
            <a:extLst>
              <a:ext uri="{FF2B5EF4-FFF2-40B4-BE49-F238E27FC236}">
                <a16:creationId xmlns:a16="http://schemas.microsoft.com/office/drawing/2014/main" id="{E3411ABE-D54D-4B1F-8778-640DA5B51F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68776" y="1041407"/>
            <a:ext cx="1134849" cy="1134849"/>
          </a:xfrm>
          <a:prstGeom prst="rect">
            <a:avLst/>
          </a:prstGeom>
        </p:spPr>
      </p:pic>
      <p:pic>
        <p:nvPicPr>
          <p:cNvPr id="19" name="Graphic 18" descr="Confused Face with No Fill">
            <a:extLst>
              <a:ext uri="{FF2B5EF4-FFF2-40B4-BE49-F238E27FC236}">
                <a16:creationId xmlns:a16="http://schemas.microsoft.com/office/drawing/2014/main" id="{EB78FCA8-6DE1-4147-8A39-CE506D843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077" y="2300974"/>
            <a:ext cx="1096206" cy="10962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AF79760-9028-4996-939D-4BCD350431DF}"/>
              </a:ext>
            </a:extLst>
          </p:cNvPr>
          <p:cNvSpPr/>
          <p:nvPr/>
        </p:nvSpPr>
        <p:spPr>
          <a:xfrm>
            <a:off x="152525" y="4794250"/>
            <a:ext cx="61817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8"/>
              </a:rPr>
              <a:t>https://www.impactbnd.com/blog/problems-with-wordpress</a:t>
            </a:r>
            <a:r>
              <a:rPr lang="en-US" dirty="0">
                <a:latin typeface="+mn-lt"/>
              </a:rPr>
              <a:t> [7]</a:t>
            </a:r>
          </a:p>
        </p:txBody>
      </p:sp>
    </p:spTree>
    <p:extLst>
      <p:ext uri="{BB962C8B-B14F-4D97-AF65-F5344CB8AC3E}">
        <p14:creationId xmlns:p14="http://schemas.microsoft.com/office/powerpoint/2010/main" val="1022099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51102" y="65217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7030A0"/>
                </a:solidFill>
                <a:latin typeface="+mn-lt"/>
              </a:rPr>
              <a:t>GitHub</a:t>
            </a:r>
            <a:endParaRPr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51102" y="2838724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indent="-171450"/>
            <a:r>
              <a:rPr lang="en-US" dirty="0">
                <a:latin typeface="+mn-lt"/>
              </a:rPr>
              <a:t>Notice Progress</a:t>
            </a:r>
          </a:p>
          <a:p>
            <a:pPr marL="171450" indent="-171450"/>
            <a:r>
              <a:rPr lang="en-US" dirty="0">
                <a:latin typeface="+mn-lt"/>
              </a:rPr>
              <a:t>Revert Changes</a:t>
            </a:r>
          </a:p>
          <a:p>
            <a:pPr marL="171450" indent="-171450"/>
            <a:r>
              <a:rPr lang="en-US" dirty="0">
                <a:latin typeface="+mn-lt"/>
              </a:rPr>
              <a:t>Back Up Copy</a:t>
            </a:r>
          </a:p>
          <a:p>
            <a:pPr marL="171450" indent="-171450"/>
            <a:r>
              <a:rPr lang="en-US" dirty="0">
                <a:latin typeface="+mn-lt"/>
              </a:rPr>
              <a:t>Easy to work together</a:t>
            </a: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26</a:t>
            </a:fld>
            <a:endParaRPr>
              <a:latin typeface="+mn-lt"/>
            </a:endParaRPr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78DE826-A213-479F-9DA6-45CCC2BF1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251" y="239140"/>
            <a:ext cx="5333385" cy="28293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425B83-1577-4E32-86AE-6B09252CA4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2802" y="1429450"/>
            <a:ext cx="1357141" cy="1284319"/>
          </a:xfrm>
          <a:prstGeom prst="rect">
            <a:avLst/>
          </a:prstGeom>
        </p:spPr>
      </p:pic>
      <p:pic>
        <p:nvPicPr>
          <p:cNvPr id="7" name="Graphic 6" descr="Download from cloud">
            <a:extLst>
              <a:ext uri="{FF2B5EF4-FFF2-40B4-BE49-F238E27FC236}">
                <a16:creationId xmlns:a16="http://schemas.microsoft.com/office/drawing/2014/main" id="{A05DF3CD-34D1-4B3F-8ADC-B9CC1E0A7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455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>
            <a:spLocks noGrp="1"/>
          </p:cNvSpPr>
          <p:nvPr>
            <p:ph type="title"/>
          </p:nvPr>
        </p:nvSpPr>
        <p:spPr>
          <a:xfrm>
            <a:off x="647492" y="37297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+mn-lt"/>
              </a:rPr>
              <a:t>Trello</a:t>
            </a:r>
            <a:endParaRPr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359" name="Google Shape;359;p34"/>
          <p:cNvSpPr txBox="1">
            <a:spLocks noGrp="1"/>
          </p:cNvSpPr>
          <p:nvPr>
            <p:ph type="body" idx="2"/>
          </p:nvPr>
        </p:nvSpPr>
        <p:spPr>
          <a:xfrm>
            <a:off x="677177" y="2724150"/>
            <a:ext cx="2580465" cy="153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171450" indent="-171450"/>
            <a:r>
              <a:rPr lang="en-US" dirty="0">
                <a:latin typeface="+mn-lt"/>
              </a:rPr>
              <a:t>Evenly Distribute Tasks</a:t>
            </a:r>
          </a:p>
          <a:p>
            <a:pPr marL="171450" indent="-171450"/>
            <a:r>
              <a:rPr lang="en-US" dirty="0">
                <a:latin typeface="+mn-lt"/>
              </a:rPr>
              <a:t>Organized</a:t>
            </a:r>
          </a:p>
          <a:p>
            <a:pPr marL="171450" indent="-171450"/>
            <a:r>
              <a:rPr lang="en-US" dirty="0">
                <a:latin typeface="+mn-lt"/>
              </a:rPr>
              <a:t>Source of truth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latin typeface="+mn-lt"/>
            </a:endParaRPr>
          </a:p>
        </p:txBody>
      </p:sp>
      <p:sp>
        <p:nvSpPr>
          <p:cNvPr id="360" name="Google Shape;360;p34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27</a:t>
            </a:fld>
            <a:endParaRPr>
              <a:latin typeface="+mn-lt"/>
            </a:endParaRPr>
          </a:p>
        </p:txBody>
      </p:sp>
      <p:grpSp>
        <p:nvGrpSpPr>
          <p:cNvPr id="361" name="Google Shape;361;p34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2" name="Google Shape;362;p34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" name="AutoShape 2" descr="Image result for trello logo">
            <a:extLst>
              <a:ext uri="{FF2B5EF4-FFF2-40B4-BE49-F238E27FC236}">
                <a16:creationId xmlns:a16="http://schemas.microsoft.com/office/drawing/2014/main" id="{D4965BC1-3903-44E4-ADEF-B47ADD589D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+mn-lt"/>
            </a:endParaRPr>
          </a:p>
        </p:txBody>
      </p:sp>
      <p:pic>
        <p:nvPicPr>
          <p:cNvPr id="2052" name="Picture 4" descr="Image result for trello logo">
            <a:extLst>
              <a:ext uri="{FF2B5EF4-FFF2-40B4-BE49-F238E27FC236}">
                <a16:creationId xmlns:a16="http://schemas.microsoft.com/office/drawing/2014/main" id="{FC545985-0F56-45E2-8EB2-7AFCDED5D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5" y="962025"/>
            <a:ext cx="9239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1DCDE623-218B-4692-B8D2-5BAC1A66C9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525" y="3381025"/>
            <a:ext cx="91440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F9AF12-50AC-4545-A8A3-8E0112CDE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405" y="247289"/>
            <a:ext cx="5581439" cy="27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9983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References Pt.1</a:t>
            </a:r>
            <a:endParaRPr dirty="0">
              <a:latin typeface="+mn-lt"/>
            </a:endParaRPr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36480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1400" dirty="0">
                <a:latin typeface="+mn-lt"/>
              </a:rPr>
              <a:t>Mobile vs Desktop Usage in 2018: Mobile takes the lead [1]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3"/>
              </a:rPr>
              <a:t>https://www.stonetemple.com/mobile-vs-desktop-usage-study/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Mobile vs Desktop Usage: Mobile Grows But Desktop Still a Big Player in 2017 [2]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400" dirty="0">
                <a:solidFill>
                  <a:srgbClr val="000000"/>
                </a:solidFill>
                <a:latin typeface="+mn-lt"/>
                <a:hlinkClick r:id="rId4"/>
              </a:rPr>
              <a:t> https://www.stonetemple.com/mobile-vs-desktop-usage-mobile-grows-but-desktop-still-a-big-player-in-2017/</a:t>
            </a:r>
            <a:endParaRPr lang="en-US" sz="1400" dirty="0">
              <a:solidFill>
                <a:srgbClr val="000000"/>
              </a:solidFill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5 Pros and Cons of the Mobile Desktop [3]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5"/>
              </a:rPr>
              <a:t>https://readwrite.com/2011/05/05/5-pros-and-cons-to-the-mobile-desktop/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How to make a cross browser compatible website [4]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6"/>
              </a:rPr>
              <a:t>https://medium.com/@sarahelson81/how-to-make-a-cross-browser-compatible-website-40796eaeda05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Usage share of web browsers [5]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7"/>
              </a:rPr>
              <a:t>https://en.wikipedia.org/wiki/Usage_share_of_web_browsers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Using animation to improve Mobile App User Experience [6]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8"/>
              </a:rPr>
              <a:t>https://www.shopify.com.au/partners/blog/using-animation-to-improve-mobile-app-user-experience</a:t>
            </a:r>
            <a:endParaRPr lang="en-US" sz="1400" dirty="0">
              <a:latin typeface="+mn-lt"/>
            </a:endParaRP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8 of the Most Annoying Problems with WordPress [7]</a:t>
            </a:r>
            <a:endParaRPr lang="en-US" sz="1400" dirty="0">
              <a:latin typeface="+mn-lt"/>
              <a:hlinkClick r:id="rId9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+mn-lt"/>
                <a:hlinkClick r:id="rId9"/>
              </a:rPr>
              <a:t>https://www.impactbnd.com/blog/problems-with-wordpress</a:t>
            </a:r>
            <a:endParaRPr lang="en-US" sz="1400" dirty="0">
              <a:latin typeface="+mn-lt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28</a:t>
            </a:fld>
            <a:endParaRPr>
              <a:latin typeface="+mn-lt"/>
            </a:endParaRPr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0"/>
          <p:cNvSpPr txBox="1">
            <a:spLocks noGrp="1"/>
          </p:cNvSpPr>
          <p:nvPr>
            <p:ph type="title"/>
          </p:nvPr>
        </p:nvSpPr>
        <p:spPr>
          <a:xfrm>
            <a:off x="95250" y="8451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References Pt.2</a:t>
            </a:r>
            <a:endParaRPr dirty="0">
              <a:latin typeface="+mn-lt"/>
            </a:endParaRPr>
          </a:p>
        </p:txBody>
      </p:sp>
      <p:sp>
        <p:nvSpPr>
          <p:cNvPr id="701" name="Google Shape;701;p60"/>
          <p:cNvSpPr txBox="1">
            <a:spLocks noGrp="1"/>
          </p:cNvSpPr>
          <p:nvPr>
            <p:ph type="body" idx="1"/>
          </p:nvPr>
        </p:nvSpPr>
        <p:spPr>
          <a:xfrm>
            <a:off x="95250" y="524349"/>
            <a:ext cx="8791575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indent="0">
              <a:buNone/>
            </a:pPr>
            <a:endParaRPr lang="en-US" dirty="0"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  <a:p>
            <a:pPr marL="0" lvl="0" indent="0">
              <a:buNone/>
            </a:pPr>
            <a:endParaRPr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702" name="Google Shape;702;p60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29</a:t>
            </a:fld>
            <a:endParaRPr>
              <a:latin typeface="+mn-lt"/>
            </a:endParaRPr>
          </a:p>
        </p:txBody>
      </p:sp>
      <p:sp>
        <p:nvSpPr>
          <p:cNvPr id="703" name="Google Shape;703;p60"/>
          <p:cNvSpPr/>
          <p:nvPr/>
        </p:nvSpPr>
        <p:spPr>
          <a:xfrm>
            <a:off x="7253423" y="2000860"/>
            <a:ext cx="1272074" cy="1141889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9" name="Google Shape;701;p60">
            <a:extLst>
              <a:ext uri="{FF2B5EF4-FFF2-40B4-BE49-F238E27FC236}">
                <a16:creationId xmlns:a16="http://schemas.microsoft.com/office/drawing/2014/main" id="{B1AB3B28-5A0B-4239-B21C-C64D1693DD23}"/>
              </a:ext>
            </a:extLst>
          </p:cNvPr>
          <p:cNvSpPr txBox="1">
            <a:spLocks/>
          </p:cNvSpPr>
          <p:nvPr/>
        </p:nvSpPr>
        <p:spPr>
          <a:xfrm>
            <a:off x="95250" y="524349"/>
            <a:ext cx="8791575" cy="3685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￮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+mn-lt"/>
              </a:rPr>
              <a:t>Ben Shneiderman’s 8 Golden Rules [8]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AU" sz="1400" u="sng" dirty="0">
                <a:latin typeface="Franklin Gothic Book" panose="020B0503020102020204" pitchFamily="34" charset="0"/>
                <a:hlinkClick r:id="rId3"/>
              </a:rPr>
              <a:t>https://www.cs.umd.edu/users/ben/goldenrules.html</a:t>
            </a:r>
            <a:endParaRPr lang="en-AU" sz="1400" u="sng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AU" sz="1400" dirty="0">
                <a:latin typeface="+mn-lt"/>
              </a:rPr>
              <a:t>Norman, D. (2013). </a:t>
            </a:r>
            <a:r>
              <a:rPr lang="en-AU" sz="1400" i="1" dirty="0">
                <a:latin typeface="+mn-lt"/>
              </a:rPr>
              <a:t>The design of everyday things</a:t>
            </a:r>
            <a:r>
              <a:rPr lang="en-AU" sz="1400" dirty="0">
                <a:latin typeface="+mn-lt"/>
              </a:rPr>
              <a:t>. New York: Basic Books. </a:t>
            </a:r>
            <a:r>
              <a:rPr lang="en-US" sz="1400" dirty="0">
                <a:latin typeface="+mn-lt"/>
              </a:rPr>
              <a:t>[9]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The Complete Guide to Custom Post Types [10]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4"/>
              </a:rPr>
              <a:t>https://www.smashingmagazine.com/2012/11/complete-guide-custom-post-types/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WordPress Post Types [11]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5"/>
              </a:rPr>
              <a:t>https://codex.wordpress.org/Post_Types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When do you need a custom post type or taxonomy in WordPress? [12]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6"/>
              </a:rPr>
              <a:t>https://www.wpbeginner.com/beginners-guide/when-do-you-need-a-custom-post-type-or-taxonomy-in-wordpress/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WordPress Custom Fields: 101 Tips, Tricks and Hacks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400" dirty="0">
                <a:latin typeface="Franklin Gothic Book" panose="020B0503020102020204" pitchFamily="34" charset="0"/>
                <a:hlinkClick r:id="rId7"/>
              </a:rPr>
              <a:t>https://www.wpbeginner.com/wp-tutorials/wordpress-custom-fields-101-tips-tricks-and-hacks/</a:t>
            </a: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r>
              <a:rPr lang="en-US" sz="1400" dirty="0">
                <a:latin typeface="Franklin Gothic Book" panose="020B0503020102020204" pitchFamily="34" charset="0"/>
              </a:rPr>
              <a:t> </a:t>
            </a:r>
          </a:p>
          <a:p>
            <a:pPr marL="0" indent="0"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AU" sz="1400" u="sng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Franklin Gothic Book" panose="020B0503020102020204" pitchFamily="34" charset="0"/>
            </a:endParaRPr>
          </a:p>
          <a:p>
            <a:pPr marL="0" indent="0">
              <a:buNone/>
            </a:pPr>
            <a:endParaRPr lang="en-US" sz="1400" dirty="0">
              <a:latin typeface="+mn-lt"/>
            </a:endParaRP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672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 txBox="1">
            <a:spLocks noGrp="1"/>
          </p:cNvSpPr>
          <p:nvPr>
            <p:ph type="ctrTitle"/>
          </p:nvPr>
        </p:nvSpPr>
        <p:spPr>
          <a:xfrm>
            <a:off x="2381850" y="1896875"/>
            <a:ext cx="43803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Overview</a:t>
            </a:r>
            <a:endParaRPr dirty="0">
              <a:latin typeface="+mn-lt"/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subTitle" idx="1"/>
          </p:nvPr>
        </p:nvSpPr>
        <p:spPr>
          <a:xfrm>
            <a:off x="2280675" y="2853575"/>
            <a:ext cx="4554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Desktop or mobile?</a:t>
            </a:r>
            <a:endParaRPr dirty="0">
              <a:latin typeface="+mn-lt"/>
            </a:endParaRPr>
          </a:p>
        </p:txBody>
      </p:sp>
      <p:sp>
        <p:nvSpPr>
          <p:cNvPr id="163" name="Google Shape;163;p16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>
                <a:solidFill>
                  <a:srgbClr val="FFFFFF"/>
                </a:solidFill>
                <a:latin typeface="+mn-lt"/>
                <a:ea typeface="Poppins"/>
                <a:cs typeface="Poppins"/>
                <a:sym typeface="Poppins"/>
              </a:rPr>
              <a:t>1</a:t>
            </a:r>
            <a:endParaRPr sz="6000">
              <a:solidFill>
                <a:srgbClr val="FFFFFF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4</a:t>
            </a:fld>
            <a:endParaRPr>
              <a:latin typeface="+mn-lt"/>
            </a:endParaRPr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latin typeface="+mn-lt"/>
              </a:rPr>
              <a:t>We chose Desktop!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11B81D-8278-4826-BBC0-9C6963BD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1868663"/>
            <a:ext cx="2533650" cy="158832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E8F615-E428-4016-854B-88BFCA68A258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4"/>
              </a:rPr>
              <a:t>https://readwrite.com/2011/05/05/5-pros-and-cons-to-the-mobile-desktop/</a:t>
            </a:r>
            <a:r>
              <a:rPr lang="en-US" dirty="0">
                <a:latin typeface="+mn-lt"/>
              </a:rPr>
              <a:t> [3] References.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CBF05E-B22B-41F7-8D2E-9F92CA2D01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872" y="1424701"/>
            <a:ext cx="2788255" cy="22925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A687C5-2B25-4897-B463-4E0CE8C4A6C2}"/>
              </a:ext>
            </a:extLst>
          </p:cNvPr>
          <p:cNvSpPr txBox="1"/>
          <p:nvPr/>
        </p:nvSpPr>
        <p:spPr>
          <a:xfrm>
            <a:off x="504825" y="4092835"/>
            <a:ext cx="1638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Audience?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E86CC0-259E-4C26-8020-187541621C24}"/>
              </a:ext>
            </a:extLst>
          </p:cNvPr>
          <p:cNvSpPr txBox="1"/>
          <p:nvPr/>
        </p:nvSpPr>
        <p:spPr>
          <a:xfrm>
            <a:off x="3609975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Creativity Limitations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C27C7-298D-4B19-950F-499C61DF4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862" y="1520267"/>
            <a:ext cx="2266950" cy="1924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7D17B2A-7F9C-4B20-A31D-FA7473573F20}"/>
              </a:ext>
            </a:extLst>
          </p:cNvPr>
          <p:cNvSpPr txBox="1"/>
          <p:nvPr/>
        </p:nvSpPr>
        <p:spPr>
          <a:xfrm>
            <a:off x="7365250" y="4069485"/>
            <a:ext cx="1924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Clarity</a:t>
            </a:r>
          </a:p>
        </p:txBody>
      </p:sp>
    </p:spTree>
    <p:extLst>
      <p:ext uri="{BB962C8B-B14F-4D97-AF65-F5344CB8AC3E}">
        <p14:creationId xmlns:p14="http://schemas.microsoft.com/office/powerpoint/2010/main" val="23577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" grpId="0"/>
      <p:bldP spid="5" grpId="0"/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5</a:t>
            </a:fld>
            <a:endParaRPr>
              <a:latin typeface="+mn-lt"/>
            </a:endParaRPr>
          </a:p>
        </p:txBody>
      </p:sp>
      <p:pic>
        <p:nvPicPr>
          <p:cNvPr id="173" name="Google Shape;17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74" name="Google Shape;174;p17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175" name="Google Shape;175;p17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F47CA7B-5D24-4773-B8C0-3BC4ABD67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4272" y="863726"/>
            <a:ext cx="4101552" cy="39684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5FB3E2-0838-499B-827A-B2721CE49E99}"/>
              </a:ext>
            </a:extLst>
          </p:cNvPr>
          <p:cNvSpPr/>
          <p:nvPr/>
        </p:nvSpPr>
        <p:spPr>
          <a:xfrm>
            <a:off x="-29561" y="4835723"/>
            <a:ext cx="66702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latin typeface="+mn-lt"/>
                <a:hlinkClick r:id="rId5"/>
              </a:rPr>
              <a:t>https://www.stonetemple.com/mobile-vs-desktop-usage-study/</a:t>
            </a:r>
            <a:r>
              <a:rPr lang="en-US" dirty="0">
                <a:latin typeface="+mn-lt"/>
              </a:rPr>
              <a:t> [1] References.</a:t>
            </a:r>
          </a:p>
        </p:txBody>
      </p:sp>
      <p:sp>
        <p:nvSpPr>
          <p:cNvPr id="17" name="Google Shape;168;p17">
            <a:extLst>
              <a:ext uri="{FF2B5EF4-FFF2-40B4-BE49-F238E27FC236}">
                <a16:creationId xmlns:a16="http://schemas.microsoft.com/office/drawing/2014/main" id="{8B2287FF-DF07-4E07-8774-A7CA7F4C8E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2875" y="260060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Attract Masses</a:t>
            </a:r>
            <a:endParaRPr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69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+mn-lt"/>
              </a:rPr>
              <a:t>6</a:t>
            </a:fld>
            <a:endParaRPr>
              <a:latin typeface="+mn-lt"/>
            </a:endParaRPr>
          </a:p>
        </p:txBody>
      </p:sp>
      <p:grpSp>
        <p:nvGrpSpPr>
          <p:cNvPr id="180" name="Google Shape;180;p17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181" name="Google Shape;181;p1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0F8C022-5548-4AF8-8315-118E13239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4" y="1387993"/>
            <a:ext cx="4070850" cy="2509265"/>
          </a:xfrm>
          <a:prstGeom prst="rect">
            <a:avLst/>
          </a:prstGeom>
        </p:spPr>
      </p:pic>
      <p:sp>
        <p:nvSpPr>
          <p:cNvPr id="28" name="Google Shape;168;p17">
            <a:extLst>
              <a:ext uri="{FF2B5EF4-FFF2-40B4-BE49-F238E27FC236}">
                <a16:creationId xmlns:a16="http://schemas.microsoft.com/office/drawing/2014/main" id="{79344D4A-60F5-495C-9CDB-F6C6B33223EC}"/>
              </a:ext>
            </a:extLst>
          </p:cNvPr>
          <p:cNvSpPr txBox="1">
            <a:spLocks/>
          </p:cNvSpPr>
          <p:nvPr/>
        </p:nvSpPr>
        <p:spPr>
          <a:xfrm>
            <a:off x="142875" y="260060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dirty="0">
                <a:latin typeface="+mn-lt"/>
              </a:rPr>
              <a:t>Attract Masses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99EFC3-0465-4CD1-A7E0-C2AFEC236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11" y="0"/>
            <a:ext cx="2902689" cy="439387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26BF84D-705B-4F15-BE0F-C5498446E1E5}"/>
              </a:ext>
            </a:extLst>
          </p:cNvPr>
          <p:cNvSpPr/>
          <p:nvPr/>
        </p:nvSpPr>
        <p:spPr>
          <a:xfrm>
            <a:off x="38100" y="4568848"/>
            <a:ext cx="64821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>
              <a:buNone/>
            </a:pPr>
            <a:r>
              <a:rPr lang="en-US" dirty="0">
                <a:latin typeface="+mn-lt"/>
                <a:hlinkClick r:id="rId5"/>
              </a:rPr>
              <a:t>https://www.stonetemple.com/mobile-vs-desktop-usage-mobile-grows-but-desktop-still-a-big-player-in-2017/</a:t>
            </a:r>
            <a:r>
              <a:rPr lang="en-US" dirty="0">
                <a:latin typeface="+mn-lt"/>
              </a:rPr>
              <a:t> [2] References.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Creativity Limitations</a:t>
            </a:r>
            <a:endParaRPr dirty="0">
              <a:latin typeface="+mn-lt"/>
            </a:endParaRPr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7</a:t>
            </a:fld>
            <a:endParaRPr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56BA3-1627-4863-A8DB-1DD179E7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12" y="1602100"/>
            <a:ext cx="6619875" cy="28003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4"/>
              </a:rPr>
              <a:t>https://medium.com/@sarahelson81/how-to-make-a-cross-browser-compatible-website-40796eaeda05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[4] References.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5C0DD-8F74-416D-9F3B-0BF30F17C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62" y="34305"/>
            <a:ext cx="2247900" cy="32289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A90CE34-6224-48E7-B4B0-403A21EBD398}"/>
              </a:ext>
            </a:extLst>
          </p:cNvPr>
          <p:cNvSpPr/>
          <p:nvPr/>
        </p:nvSpPr>
        <p:spPr>
          <a:xfrm>
            <a:off x="6852050" y="3284230"/>
            <a:ext cx="22479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6"/>
              </a:rPr>
              <a:t>https://en.wikipedia.org/wiki/Usage_share_of_web_browsers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[5] References.</a:t>
            </a:r>
          </a:p>
        </p:txBody>
      </p:sp>
    </p:spTree>
    <p:extLst>
      <p:ext uri="{BB962C8B-B14F-4D97-AF65-F5344CB8AC3E}">
        <p14:creationId xmlns:p14="http://schemas.microsoft.com/office/powerpoint/2010/main" val="345567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2" grpId="0"/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imation to Improve Mobile App User Experience: Action">
            <a:extLst>
              <a:ext uri="{FF2B5EF4-FFF2-40B4-BE49-F238E27FC236}">
                <a16:creationId xmlns:a16="http://schemas.microsoft.com/office/drawing/2014/main" id="{A29CB64E-E4B1-4D42-8E82-C74C2DF657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33" y="1531288"/>
            <a:ext cx="4757842" cy="356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2" name="Google Shape;572;p49"/>
          <p:cNvSpPr txBox="1">
            <a:spLocks noGrp="1"/>
          </p:cNvSpPr>
          <p:nvPr>
            <p:ph type="title"/>
          </p:nvPr>
        </p:nvSpPr>
        <p:spPr>
          <a:xfrm>
            <a:off x="203212" y="214790"/>
            <a:ext cx="3113100" cy="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Creativity Limitations</a:t>
            </a:r>
            <a:endParaRPr dirty="0">
              <a:latin typeface="+mn-lt"/>
            </a:endParaRPr>
          </a:p>
        </p:txBody>
      </p:sp>
      <p:sp>
        <p:nvSpPr>
          <p:cNvPr id="573" name="Google Shape;573;p4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8</a:t>
            </a:fld>
            <a:endParaRPr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145B93-AD5B-47B5-BA60-F6DD1EBDAFB5}"/>
              </a:ext>
            </a:extLst>
          </p:cNvPr>
          <p:cNvSpPr/>
          <p:nvPr/>
        </p:nvSpPr>
        <p:spPr>
          <a:xfrm>
            <a:off x="152525" y="4576450"/>
            <a:ext cx="84033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+mn-lt"/>
                <a:hlinkClick r:id="rId4"/>
              </a:rPr>
              <a:t>https://www.shopify.com.au/partners/blog/using-animation-to-improve-mobile-app-user-experience</a:t>
            </a:r>
            <a:endParaRPr lang="en-US" dirty="0">
              <a:latin typeface="+mn-lt"/>
            </a:endParaRPr>
          </a:p>
          <a:p>
            <a:r>
              <a:rPr lang="en-US" dirty="0">
                <a:latin typeface="+mn-lt"/>
              </a:rPr>
              <a:t>[6] References.</a:t>
            </a:r>
          </a:p>
        </p:txBody>
      </p:sp>
      <p:pic>
        <p:nvPicPr>
          <p:cNvPr id="1026" name="Picture 2" descr="Animation to Improve Mobile App User Experience: Functional Change">
            <a:extLst>
              <a:ext uri="{FF2B5EF4-FFF2-40B4-BE49-F238E27FC236}">
                <a16:creationId xmlns:a16="http://schemas.microsoft.com/office/drawing/2014/main" id="{B242EE70-CBDF-44A8-8380-9C70F29BA6A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7" y="0"/>
            <a:ext cx="5254613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imation to Improve Mobile App User Experience: Indicators">
            <a:extLst>
              <a:ext uri="{FF2B5EF4-FFF2-40B4-BE49-F238E27FC236}">
                <a16:creationId xmlns:a16="http://schemas.microsoft.com/office/drawing/2014/main" id="{A82BA14B-92CA-4371-9C4E-364298A9BF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50" y="1759590"/>
            <a:ext cx="3302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31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36AD02E-9410-4C7D-A9FA-6B12C9A93164}"/>
              </a:ext>
            </a:extLst>
          </p:cNvPr>
          <p:cNvSpPr/>
          <p:nvPr/>
        </p:nvSpPr>
        <p:spPr>
          <a:xfrm>
            <a:off x="3460862" y="3792921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99592F-3723-483E-9C15-1A1B843B5DC4}"/>
              </a:ext>
            </a:extLst>
          </p:cNvPr>
          <p:cNvSpPr/>
          <p:nvPr/>
        </p:nvSpPr>
        <p:spPr>
          <a:xfrm>
            <a:off x="3460862" y="5221002"/>
            <a:ext cx="1168288" cy="1015865"/>
          </a:xfrm>
          <a:prstGeom prst="rect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Google Shape;665;p57"/>
          <p:cNvSpPr txBox="1">
            <a:spLocks noGrp="1"/>
          </p:cNvSpPr>
          <p:nvPr>
            <p:ph type="body" idx="4294967295"/>
          </p:nvPr>
        </p:nvSpPr>
        <p:spPr>
          <a:xfrm>
            <a:off x="-19055" y="-1775542"/>
            <a:ext cx="3127013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600" b="1" dirty="0">
                <a:latin typeface="+mn-lt"/>
                <a:ea typeface="Poppins"/>
                <a:cs typeface="Poppins"/>
                <a:sym typeface="Poppins"/>
              </a:rPr>
              <a:t>More Clarity</a:t>
            </a:r>
            <a:endParaRPr sz="3600" dirty="0">
              <a:latin typeface="+mn-lt"/>
            </a:endParaRPr>
          </a:p>
        </p:txBody>
      </p:sp>
      <p:sp>
        <p:nvSpPr>
          <p:cNvPr id="666" name="Google Shape;666;p57"/>
          <p:cNvSpPr/>
          <p:nvPr/>
        </p:nvSpPr>
        <p:spPr>
          <a:xfrm>
            <a:off x="3133200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999999"/>
              </a:solidFill>
              <a:latin typeface="+mn-l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667" name="Google Shape;667;p5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9</a:t>
            </a:fld>
            <a:endParaRPr>
              <a:latin typeface="+mn-lt"/>
            </a:endParaRPr>
          </a:p>
        </p:txBody>
      </p:sp>
      <p:grpSp>
        <p:nvGrpSpPr>
          <p:cNvPr id="668" name="Google Shape;668;p57"/>
          <p:cNvGrpSpPr/>
          <p:nvPr/>
        </p:nvGrpSpPr>
        <p:grpSpPr>
          <a:xfrm>
            <a:off x="3074075" y="373572"/>
            <a:ext cx="2119546" cy="4396359"/>
            <a:chOff x="2547150" y="238125"/>
            <a:chExt cx="2525675" cy="5238750"/>
          </a:xfrm>
        </p:grpSpPr>
        <p:sp>
          <p:nvSpPr>
            <p:cNvPr id="669" name="Google Shape;669;p57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0" name="Google Shape;670;p57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1" name="Google Shape;671;p57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672" name="Google Shape;672;p57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673" name="Google Shape;673;p57"/>
          <p:cNvSpPr txBox="1">
            <a:spLocks noGrp="1"/>
          </p:cNvSpPr>
          <p:nvPr>
            <p:ph type="body" idx="4294967295"/>
          </p:nvPr>
        </p:nvSpPr>
        <p:spPr>
          <a:xfrm>
            <a:off x="476547" y="390202"/>
            <a:ext cx="2728975" cy="425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Compact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Less examples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Hamburgers don’t help with sub-sections</a:t>
            </a:r>
          </a:p>
          <a:p>
            <a:pPr marL="228600" lvl="0" indent="-228600" algn="l" rtl="0"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200" dirty="0">
                <a:latin typeface="+mn-lt"/>
              </a:rPr>
              <a:t>Scroll</a:t>
            </a:r>
            <a:endParaRPr sz="1200" dirty="0">
              <a:latin typeface="+mn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258557-E622-4D84-B05B-0F4B170AEFED}"/>
              </a:ext>
            </a:extLst>
          </p:cNvPr>
          <p:cNvSpPr/>
          <p:nvPr/>
        </p:nvSpPr>
        <p:spPr>
          <a:xfrm>
            <a:off x="3460862" y="936759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C9F077-9839-4314-AFDC-67F9A97410D7}"/>
              </a:ext>
            </a:extLst>
          </p:cNvPr>
          <p:cNvSpPr/>
          <p:nvPr/>
        </p:nvSpPr>
        <p:spPr>
          <a:xfrm>
            <a:off x="3460862" y="2364840"/>
            <a:ext cx="1168288" cy="1015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F8ADCF-AF75-48E7-9230-251FF09D16F8}"/>
              </a:ext>
            </a:extLst>
          </p:cNvPr>
          <p:cNvSpPr/>
          <p:nvPr/>
        </p:nvSpPr>
        <p:spPr>
          <a:xfrm>
            <a:off x="4924860" y="936759"/>
            <a:ext cx="140905" cy="10158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2B8361-97C1-440B-8CA5-4772792208A9}"/>
              </a:ext>
            </a:extLst>
          </p:cNvPr>
          <p:cNvSpPr/>
          <p:nvPr/>
        </p:nvSpPr>
        <p:spPr>
          <a:xfrm>
            <a:off x="3359587" y="4784725"/>
            <a:ext cx="1355288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72542F0-216F-4DC9-81B4-F08F0FC1BC6D}"/>
              </a:ext>
            </a:extLst>
          </p:cNvPr>
          <p:cNvSpPr/>
          <p:nvPr/>
        </p:nvSpPr>
        <p:spPr>
          <a:xfrm>
            <a:off x="3133200" y="-6867"/>
            <a:ext cx="1932565" cy="358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B9218-ECBE-4759-99AA-97BEB3549FB8}"/>
              </a:ext>
            </a:extLst>
          </p:cNvPr>
          <p:cNvSpPr/>
          <p:nvPr/>
        </p:nvSpPr>
        <p:spPr>
          <a:xfrm>
            <a:off x="3319590" y="380297"/>
            <a:ext cx="1605269" cy="3838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CAA8806-A736-4FA3-9BF4-FCEF46267919}"/>
              </a:ext>
            </a:extLst>
          </p:cNvPr>
          <p:cNvSpPr/>
          <p:nvPr/>
        </p:nvSpPr>
        <p:spPr>
          <a:xfrm>
            <a:off x="666749" y="4808225"/>
            <a:ext cx="73628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3"/>
              </a:rPr>
              <a:t>https://readwrite.com/2011/05/05/5-pros-and-cons-to-the-mobile-desktop/</a:t>
            </a:r>
            <a:r>
              <a:rPr lang="en-US" dirty="0">
                <a:latin typeface="+mn-lt"/>
              </a:rPr>
              <a:t> [3] References.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491A963-E0BA-43D6-A3F6-35FF6CD72F67}"/>
              </a:ext>
            </a:extLst>
          </p:cNvPr>
          <p:cNvGrpSpPr/>
          <p:nvPr/>
        </p:nvGrpSpPr>
        <p:grpSpPr>
          <a:xfrm>
            <a:off x="5527287" y="1222806"/>
            <a:ext cx="3326465" cy="2589691"/>
            <a:chOff x="5527287" y="1222806"/>
            <a:chExt cx="3326465" cy="2589691"/>
          </a:xfrm>
        </p:grpSpPr>
        <p:sp>
          <p:nvSpPr>
            <p:cNvPr id="21" name="Google Shape;691;p59">
              <a:extLst>
                <a:ext uri="{FF2B5EF4-FFF2-40B4-BE49-F238E27FC236}">
                  <a16:creationId xmlns:a16="http://schemas.microsoft.com/office/drawing/2014/main" id="{0D6C1EF8-E6E5-4017-9F5A-1FC64D6AEFCB}"/>
                </a:ext>
              </a:extLst>
            </p:cNvPr>
            <p:cNvSpPr/>
            <p:nvPr/>
          </p:nvSpPr>
          <p:spPr>
            <a:xfrm>
              <a:off x="5527287" y="1222806"/>
              <a:ext cx="3326465" cy="2589691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2BF68-5CC0-45F1-AFB0-76DF5D2F2883}"/>
                </a:ext>
              </a:extLst>
            </p:cNvPr>
            <p:cNvSpPr/>
            <p:nvPr/>
          </p:nvSpPr>
          <p:spPr>
            <a:xfrm>
              <a:off x="7032519" y="1456951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E7BED80-F3EF-41B9-97DF-0080A67C7C87}"/>
                </a:ext>
              </a:extLst>
            </p:cNvPr>
            <p:cNvSpPr/>
            <p:nvPr/>
          </p:nvSpPr>
          <p:spPr>
            <a:xfrm>
              <a:off x="6451052" y="1456952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9DF1524-5C4A-4B1B-A504-FDCEFBBBA6CB}"/>
                </a:ext>
              </a:extLst>
            </p:cNvPr>
            <p:cNvSpPr/>
            <p:nvPr/>
          </p:nvSpPr>
          <p:spPr>
            <a:xfrm>
              <a:off x="7032519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B06AEB3-A2C2-4855-B4D3-9AF834A16608}"/>
                </a:ext>
              </a:extLst>
            </p:cNvPr>
            <p:cNvSpPr/>
            <p:nvPr/>
          </p:nvSpPr>
          <p:spPr>
            <a:xfrm>
              <a:off x="6451052" y="1913120"/>
              <a:ext cx="495602" cy="30777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76454BC-D99F-48EB-8849-847CAD121C05}"/>
                </a:ext>
              </a:extLst>
            </p:cNvPr>
            <p:cNvSpPr/>
            <p:nvPr/>
          </p:nvSpPr>
          <p:spPr>
            <a:xfrm>
              <a:off x="6451052" y="2363760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3A0EAB6-F043-4366-83F8-7BB9551C140C}"/>
                </a:ext>
              </a:extLst>
            </p:cNvPr>
            <p:cNvSpPr/>
            <p:nvPr/>
          </p:nvSpPr>
          <p:spPr>
            <a:xfrm>
              <a:off x="7032519" y="2363761"/>
              <a:ext cx="495602" cy="307777"/>
            </a:xfrm>
            <a:prstGeom prst="rect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7B38889-8A9D-4633-8AE8-214F1A07AA28}"/>
                </a:ext>
              </a:extLst>
            </p:cNvPr>
            <p:cNvSpPr/>
            <p:nvPr/>
          </p:nvSpPr>
          <p:spPr>
            <a:xfrm>
              <a:off x="8620125" y="1456951"/>
              <a:ext cx="45719" cy="45616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BDA1274-2A64-4D77-9F21-783A1D47F5A8}"/>
                </a:ext>
              </a:extLst>
            </p:cNvPr>
            <p:cNvSpPr/>
            <p:nvPr/>
          </p:nvSpPr>
          <p:spPr>
            <a:xfrm>
              <a:off x="5745865" y="1448735"/>
              <a:ext cx="495602" cy="16754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E169F5-A3F1-4AE7-B5AB-BE509D7C3969}"/>
                </a:ext>
              </a:extLst>
            </p:cNvPr>
            <p:cNvSpPr/>
            <p:nvPr/>
          </p:nvSpPr>
          <p:spPr>
            <a:xfrm>
              <a:off x="5869725" y="15319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29E582-6067-4AB2-AB73-F16070F89593}"/>
                </a:ext>
              </a:extLst>
            </p:cNvPr>
            <p:cNvSpPr/>
            <p:nvPr/>
          </p:nvSpPr>
          <p:spPr>
            <a:xfrm>
              <a:off x="5869725" y="17319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388C96-92B9-4940-8D7E-8602824F943B}"/>
                </a:ext>
              </a:extLst>
            </p:cNvPr>
            <p:cNvSpPr/>
            <p:nvPr/>
          </p:nvSpPr>
          <p:spPr>
            <a:xfrm>
              <a:off x="5869725" y="193199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6BB9B48-2F2C-4387-9D98-B8CDA6190E09}"/>
                </a:ext>
              </a:extLst>
            </p:cNvPr>
            <p:cNvSpPr/>
            <p:nvPr/>
          </p:nvSpPr>
          <p:spPr>
            <a:xfrm>
              <a:off x="5869725" y="213201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51E1AAC-D6A1-44E7-BC4E-471B871A8B12}"/>
                </a:ext>
              </a:extLst>
            </p:cNvPr>
            <p:cNvSpPr/>
            <p:nvPr/>
          </p:nvSpPr>
          <p:spPr>
            <a:xfrm>
              <a:off x="5869725" y="2332040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0320345-8CFB-4D80-9A6B-BC6F0B5D0886}"/>
                </a:ext>
              </a:extLst>
            </p:cNvPr>
            <p:cNvSpPr/>
            <p:nvPr/>
          </p:nvSpPr>
          <p:spPr>
            <a:xfrm>
              <a:off x="5869725" y="2532065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490B14D-B329-4DA4-87AC-26FE13E54F96}"/>
                </a:ext>
              </a:extLst>
            </p:cNvPr>
            <p:cNvSpPr/>
            <p:nvPr/>
          </p:nvSpPr>
          <p:spPr>
            <a:xfrm>
              <a:off x="5874354" y="2714016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697681D-EAE2-435F-AEC4-4E83E66DCBFC}"/>
                </a:ext>
              </a:extLst>
            </p:cNvPr>
            <p:cNvSpPr/>
            <p:nvPr/>
          </p:nvSpPr>
          <p:spPr>
            <a:xfrm>
              <a:off x="5874354" y="2914041"/>
              <a:ext cx="254850" cy="9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23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4.19753E-6 L -5.55556E-7 0.2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19753E-6 L -1.11111E-6 -0.2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97531E-6 L -1.11111E-6 -0.25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-1.11111E-6 -0.25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-0.25 " pathEditMode="relative" rAng="0" ptsTypes="AA">
                                      <p:cBhvr>
                                        <p:cTn id="14" dur="1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</TotalTime>
  <Words>1039</Words>
  <Application>Microsoft Office PowerPoint</Application>
  <PresentationFormat>On-screen Show (16:9)</PresentationFormat>
  <Paragraphs>196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Poppins</vt:lpstr>
      <vt:lpstr>Franklin Gothic Book</vt:lpstr>
      <vt:lpstr>Arial</vt:lpstr>
      <vt:lpstr>Poppins Light</vt:lpstr>
      <vt:lpstr>Cymbeline template</vt:lpstr>
      <vt:lpstr>Assignment Progress - Kelvin and Matt</vt:lpstr>
      <vt:lpstr>Hello!</vt:lpstr>
      <vt:lpstr>Overview</vt:lpstr>
      <vt:lpstr>PowerPoint Presentation</vt:lpstr>
      <vt:lpstr>Attract Masses</vt:lpstr>
      <vt:lpstr>PowerPoint Presentation</vt:lpstr>
      <vt:lpstr>Creativity Limitations</vt:lpstr>
      <vt:lpstr>Creativity Limitations</vt:lpstr>
      <vt:lpstr>PowerPoint Presentation</vt:lpstr>
      <vt:lpstr>Design  Re-development</vt:lpstr>
      <vt:lpstr>PowerPoint Presentation</vt:lpstr>
      <vt:lpstr>Branding Elements</vt:lpstr>
      <vt:lpstr>Shneiderman’s 8 Golden Rules</vt:lpstr>
      <vt:lpstr>PowerPoint Presentation</vt:lpstr>
      <vt:lpstr>6. Permit easy reversal of actions</vt:lpstr>
      <vt:lpstr>Norman’s 7 Principles (Design of Everyday Things)</vt:lpstr>
      <vt:lpstr>PowerPoint Presentation</vt:lpstr>
      <vt:lpstr>PowerPoint Presentation</vt:lpstr>
      <vt:lpstr>Content Architecture</vt:lpstr>
      <vt:lpstr>Standard Posts</vt:lpstr>
      <vt:lpstr>Custom Post Types</vt:lpstr>
      <vt:lpstr>Custom Taxonomies</vt:lpstr>
      <vt:lpstr>Custom Fields</vt:lpstr>
      <vt:lpstr>Teamwork Strategy</vt:lpstr>
      <vt:lpstr>Potential Problems</vt:lpstr>
      <vt:lpstr>GitHub</vt:lpstr>
      <vt:lpstr>Trello</vt:lpstr>
      <vt:lpstr>References Pt.1</vt:lpstr>
      <vt:lpstr>References Pt.2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and Management Retrospective</dc:title>
  <cp:lastModifiedBy>Matt Sturgeon</cp:lastModifiedBy>
  <cp:revision>65</cp:revision>
  <dcterms:modified xsi:type="dcterms:W3CDTF">2018-10-15T11:51:52Z</dcterms:modified>
</cp:coreProperties>
</file>